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17" r:id="rId2"/>
    <p:sldId id="318" r:id="rId3"/>
    <p:sldId id="259" r:id="rId4"/>
    <p:sldId id="260" r:id="rId5"/>
    <p:sldId id="261" r:id="rId6"/>
    <p:sldId id="262" r:id="rId7"/>
    <p:sldId id="263" r:id="rId8"/>
    <p:sldId id="314" r:id="rId9"/>
    <p:sldId id="315" r:id="rId10"/>
    <p:sldId id="290" r:id="rId11"/>
    <p:sldId id="291" r:id="rId12"/>
    <p:sldId id="305" r:id="rId13"/>
    <p:sldId id="292" r:id="rId14"/>
    <p:sldId id="293" r:id="rId15"/>
    <p:sldId id="294" r:id="rId16"/>
    <p:sldId id="295" r:id="rId17"/>
    <p:sldId id="296" r:id="rId18"/>
    <p:sldId id="297" r:id="rId19"/>
    <p:sldId id="306" r:id="rId20"/>
    <p:sldId id="298" r:id="rId21"/>
    <p:sldId id="299" r:id="rId22"/>
    <p:sldId id="300" r:id="rId23"/>
    <p:sldId id="319" r:id="rId24"/>
    <p:sldId id="301" r:id="rId25"/>
    <p:sldId id="307" r:id="rId26"/>
    <p:sldId id="308" r:id="rId27"/>
    <p:sldId id="30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9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01327B-5F3C-441C-B9B8-B743DD548B15}" type="doc">
      <dgm:prSet loTypeId="urn:microsoft.com/office/officeart/2005/8/layout/venn1" loCatId="relationship" qsTypeId="urn:microsoft.com/office/officeart/2005/8/quickstyle/simple3" qsCatId="simple" csTypeId="urn:microsoft.com/office/officeart/2005/8/colors/colorful2" csCatId="colorful" phldr="1"/>
      <dgm:spPr/>
    </dgm:pt>
    <dgm:pt modelId="{4B06BE09-D133-4201-B44F-F51D6B693DFE}">
      <dgm:prSet phldrT="[Text]"/>
      <dgm:spPr/>
      <dgm:t>
        <a:bodyPr/>
        <a:lstStyle/>
        <a:p>
          <a:r>
            <a:rPr lang="en-US" dirty="0" smtClean="0"/>
            <a:t>Retention</a:t>
          </a:r>
          <a:endParaRPr lang="en-US" dirty="0"/>
        </a:p>
      </dgm:t>
    </dgm:pt>
    <dgm:pt modelId="{64697E14-22E4-405D-B9B0-62E5A6C6FCB8}" type="parTrans" cxnId="{66FC20F4-2947-4962-B055-53B16C46BAC9}">
      <dgm:prSet/>
      <dgm:spPr/>
      <dgm:t>
        <a:bodyPr/>
        <a:lstStyle/>
        <a:p>
          <a:endParaRPr lang="en-US"/>
        </a:p>
      </dgm:t>
    </dgm:pt>
    <dgm:pt modelId="{78D51383-6DAD-4215-9B7A-E8006F250824}" type="sibTrans" cxnId="{66FC20F4-2947-4962-B055-53B16C46BAC9}">
      <dgm:prSet/>
      <dgm:spPr/>
      <dgm:t>
        <a:bodyPr/>
        <a:lstStyle/>
        <a:p>
          <a:endParaRPr lang="en-US"/>
        </a:p>
      </dgm:t>
    </dgm:pt>
    <dgm:pt modelId="{3016E466-D08A-4C47-A421-93B8EF4994EA}">
      <dgm:prSet phldrT="[Text]"/>
      <dgm:spPr/>
      <dgm:t>
        <a:bodyPr/>
        <a:lstStyle/>
        <a:p>
          <a:r>
            <a:rPr lang="en-US" dirty="0" smtClean="0"/>
            <a:t>Support</a:t>
          </a:r>
          <a:endParaRPr lang="en-US" dirty="0"/>
        </a:p>
      </dgm:t>
    </dgm:pt>
    <dgm:pt modelId="{90937190-5769-496C-A928-5C5D729FDF11}" type="parTrans" cxnId="{B14BE063-5824-41EB-9441-DFA03202A897}">
      <dgm:prSet/>
      <dgm:spPr/>
      <dgm:t>
        <a:bodyPr/>
        <a:lstStyle/>
        <a:p>
          <a:endParaRPr lang="en-US"/>
        </a:p>
      </dgm:t>
    </dgm:pt>
    <dgm:pt modelId="{C7260517-7720-4398-A791-93FBCAADBDB4}" type="sibTrans" cxnId="{B14BE063-5824-41EB-9441-DFA03202A897}">
      <dgm:prSet/>
      <dgm:spPr/>
      <dgm:t>
        <a:bodyPr/>
        <a:lstStyle/>
        <a:p>
          <a:endParaRPr lang="en-US"/>
        </a:p>
      </dgm:t>
    </dgm:pt>
    <dgm:pt modelId="{F57C8FA1-EAD8-496E-A7BE-8CE6525394A0}">
      <dgm:prSet phldrT="[Text]"/>
      <dgm:spPr/>
      <dgm:t>
        <a:bodyPr/>
        <a:lstStyle/>
        <a:p>
          <a:r>
            <a:rPr lang="en-US" dirty="0" smtClean="0"/>
            <a:t>Stability</a:t>
          </a:r>
          <a:endParaRPr lang="en-US" dirty="0"/>
        </a:p>
      </dgm:t>
    </dgm:pt>
    <dgm:pt modelId="{37D29B67-5B99-4B67-8C49-18B2A3649437}" type="parTrans" cxnId="{2C19E5D8-A81F-43A3-81C9-330B49C3E34C}">
      <dgm:prSet/>
      <dgm:spPr/>
      <dgm:t>
        <a:bodyPr/>
        <a:lstStyle/>
        <a:p>
          <a:endParaRPr lang="en-US"/>
        </a:p>
      </dgm:t>
    </dgm:pt>
    <dgm:pt modelId="{907A3E03-476F-4BF1-BA96-5C09CC6765ED}" type="sibTrans" cxnId="{2C19E5D8-A81F-43A3-81C9-330B49C3E34C}">
      <dgm:prSet/>
      <dgm:spPr/>
      <dgm:t>
        <a:bodyPr/>
        <a:lstStyle/>
        <a:p>
          <a:endParaRPr lang="en-US"/>
        </a:p>
      </dgm:t>
    </dgm:pt>
    <dgm:pt modelId="{270B6B06-106A-4FA6-A523-F567CB4A1338}" type="pres">
      <dgm:prSet presAssocID="{B101327B-5F3C-441C-B9B8-B743DD548B15}" presName="compositeShape" presStyleCnt="0">
        <dgm:presLayoutVars>
          <dgm:chMax val="7"/>
          <dgm:dir/>
          <dgm:resizeHandles val="exact"/>
        </dgm:presLayoutVars>
      </dgm:prSet>
      <dgm:spPr/>
    </dgm:pt>
    <dgm:pt modelId="{6F68A3BD-CD33-4BD4-A86B-6D1CAB02815E}" type="pres">
      <dgm:prSet presAssocID="{4B06BE09-D133-4201-B44F-F51D6B693DFE}" presName="circ1" presStyleLbl="vennNode1" presStyleIdx="0" presStyleCnt="3"/>
      <dgm:spPr/>
      <dgm:t>
        <a:bodyPr/>
        <a:lstStyle/>
        <a:p>
          <a:endParaRPr lang="en-US"/>
        </a:p>
      </dgm:t>
    </dgm:pt>
    <dgm:pt modelId="{4C572F2B-ABED-4CE8-8AEA-8B26EBC1A017}" type="pres">
      <dgm:prSet presAssocID="{4B06BE09-D133-4201-B44F-F51D6B693DF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8DA8B-F087-4606-97E0-BA79D8EA85DD}" type="pres">
      <dgm:prSet presAssocID="{3016E466-D08A-4C47-A421-93B8EF4994EA}" presName="circ2" presStyleLbl="vennNode1" presStyleIdx="1" presStyleCnt="3"/>
      <dgm:spPr/>
      <dgm:t>
        <a:bodyPr/>
        <a:lstStyle/>
        <a:p>
          <a:endParaRPr lang="en-US"/>
        </a:p>
      </dgm:t>
    </dgm:pt>
    <dgm:pt modelId="{0937F1F6-1BDF-4D2A-B5DB-80466F381407}" type="pres">
      <dgm:prSet presAssocID="{3016E466-D08A-4C47-A421-93B8EF4994E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58D1DB-56D8-4A30-9715-567D1707680B}" type="pres">
      <dgm:prSet presAssocID="{F57C8FA1-EAD8-496E-A7BE-8CE6525394A0}" presName="circ3" presStyleLbl="vennNode1" presStyleIdx="2" presStyleCnt="3"/>
      <dgm:spPr/>
      <dgm:t>
        <a:bodyPr/>
        <a:lstStyle/>
        <a:p>
          <a:endParaRPr lang="en-US"/>
        </a:p>
      </dgm:t>
    </dgm:pt>
    <dgm:pt modelId="{36B1B1ED-9218-46D3-B382-92A718F256CD}" type="pres">
      <dgm:prSet presAssocID="{F57C8FA1-EAD8-496E-A7BE-8CE6525394A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F28A42-CAF5-44CB-99FF-BE54A7184328}" type="presOf" srcId="{F57C8FA1-EAD8-496E-A7BE-8CE6525394A0}" destId="{E058D1DB-56D8-4A30-9715-567D1707680B}" srcOrd="0" destOrd="0" presId="urn:microsoft.com/office/officeart/2005/8/layout/venn1"/>
    <dgm:cxn modelId="{6A1A3601-E1AD-4329-977B-16659B7C0482}" type="presOf" srcId="{B101327B-5F3C-441C-B9B8-B743DD548B15}" destId="{270B6B06-106A-4FA6-A523-F567CB4A1338}" srcOrd="0" destOrd="0" presId="urn:microsoft.com/office/officeart/2005/8/layout/venn1"/>
    <dgm:cxn modelId="{C55FC394-0585-43EF-9316-72BD2A1287B7}" type="presOf" srcId="{3016E466-D08A-4C47-A421-93B8EF4994EA}" destId="{41A8DA8B-F087-4606-97E0-BA79D8EA85DD}" srcOrd="0" destOrd="0" presId="urn:microsoft.com/office/officeart/2005/8/layout/venn1"/>
    <dgm:cxn modelId="{66FC20F4-2947-4962-B055-53B16C46BAC9}" srcId="{B101327B-5F3C-441C-B9B8-B743DD548B15}" destId="{4B06BE09-D133-4201-B44F-F51D6B693DFE}" srcOrd="0" destOrd="0" parTransId="{64697E14-22E4-405D-B9B0-62E5A6C6FCB8}" sibTransId="{78D51383-6DAD-4215-9B7A-E8006F250824}"/>
    <dgm:cxn modelId="{B14BE063-5824-41EB-9441-DFA03202A897}" srcId="{B101327B-5F3C-441C-B9B8-B743DD548B15}" destId="{3016E466-D08A-4C47-A421-93B8EF4994EA}" srcOrd="1" destOrd="0" parTransId="{90937190-5769-496C-A928-5C5D729FDF11}" sibTransId="{C7260517-7720-4398-A791-93FBCAADBDB4}"/>
    <dgm:cxn modelId="{4A68D652-8AD2-41AA-B761-BDC1E6D4269D}" type="presOf" srcId="{F57C8FA1-EAD8-496E-A7BE-8CE6525394A0}" destId="{36B1B1ED-9218-46D3-B382-92A718F256CD}" srcOrd="1" destOrd="0" presId="urn:microsoft.com/office/officeart/2005/8/layout/venn1"/>
    <dgm:cxn modelId="{407E417A-6145-4F08-BC5E-595401A654EC}" type="presOf" srcId="{4B06BE09-D133-4201-B44F-F51D6B693DFE}" destId="{6F68A3BD-CD33-4BD4-A86B-6D1CAB02815E}" srcOrd="0" destOrd="0" presId="urn:microsoft.com/office/officeart/2005/8/layout/venn1"/>
    <dgm:cxn modelId="{77F2CAE6-9FBF-4780-A188-E2FC014EFAB4}" type="presOf" srcId="{4B06BE09-D133-4201-B44F-F51D6B693DFE}" destId="{4C572F2B-ABED-4CE8-8AEA-8B26EBC1A017}" srcOrd="1" destOrd="0" presId="urn:microsoft.com/office/officeart/2005/8/layout/venn1"/>
    <dgm:cxn modelId="{2C19E5D8-A81F-43A3-81C9-330B49C3E34C}" srcId="{B101327B-5F3C-441C-B9B8-B743DD548B15}" destId="{F57C8FA1-EAD8-496E-A7BE-8CE6525394A0}" srcOrd="2" destOrd="0" parTransId="{37D29B67-5B99-4B67-8C49-18B2A3649437}" sibTransId="{907A3E03-476F-4BF1-BA96-5C09CC6765ED}"/>
    <dgm:cxn modelId="{E65C1942-57B2-4A54-A435-ACE1012A9385}" type="presOf" srcId="{3016E466-D08A-4C47-A421-93B8EF4994EA}" destId="{0937F1F6-1BDF-4D2A-B5DB-80466F381407}" srcOrd="1" destOrd="0" presId="urn:microsoft.com/office/officeart/2005/8/layout/venn1"/>
    <dgm:cxn modelId="{6FCB7D05-F6DC-46DA-B29C-3882100E96A8}" type="presParOf" srcId="{270B6B06-106A-4FA6-A523-F567CB4A1338}" destId="{6F68A3BD-CD33-4BD4-A86B-6D1CAB02815E}" srcOrd="0" destOrd="0" presId="urn:microsoft.com/office/officeart/2005/8/layout/venn1"/>
    <dgm:cxn modelId="{2DC4D3FF-093A-4F7A-B947-FC031063301E}" type="presParOf" srcId="{270B6B06-106A-4FA6-A523-F567CB4A1338}" destId="{4C572F2B-ABED-4CE8-8AEA-8B26EBC1A017}" srcOrd="1" destOrd="0" presId="urn:microsoft.com/office/officeart/2005/8/layout/venn1"/>
    <dgm:cxn modelId="{564CCEC8-F5D5-455F-8AB7-6DDAC39DC481}" type="presParOf" srcId="{270B6B06-106A-4FA6-A523-F567CB4A1338}" destId="{41A8DA8B-F087-4606-97E0-BA79D8EA85DD}" srcOrd="2" destOrd="0" presId="urn:microsoft.com/office/officeart/2005/8/layout/venn1"/>
    <dgm:cxn modelId="{A7FC6FA5-51BF-4BC5-9EDB-AF6BC7B7A1D1}" type="presParOf" srcId="{270B6B06-106A-4FA6-A523-F567CB4A1338}" destId="{0937F1F6-1BDF-4D2A-B5DB-80466F381407}" srcOrd="3" destOrd="0" presId="urn:microsoft.com/office/officeart/2005/8/layout/venn1"/>
    <dgm:cxn modelId="{976D6CC5-F0A5-414C-BBAB-D7D640B52F01}" type="presParOf" srcId="{270B6B06-106A-4FA6-A523-F567CB4A1338}" destId="{E058D1DB-56D8-4A30-9715-567D1707680B}" srcOrd="4" destOrd="0" presId="urn:microsoft.com/office/officeart/2005/8/layout/venn1"/>
    <dgm:cxn modelId="{BAFCFBAD-4B29-4948-AA9D-EF69FBC99F18}" type="presParOf" srcId="{270B6B06-106A-4FA6-A523-F567CB4A1338}" destId="{36B1B1ED-9218-46D3-B382-92A718F256C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D12E24-6500-44A1-B89B-8F68D046FE48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B7D7E50-53E3-4926-9990-ED7CE91697EC}">
      <dgm:prSet/>
      <dgm:spPr/>
      <dgm:t>
        <a:bodyPr/>
        <a:lstStyle/>
        <a:p>
          <a:pPr rtl="0"/>
          <a:r>
            <a:rPr lang="en-US" dirty="0" smtClean="0"/>
            <a:t>Retention</a:t>
          </a:r>
          <a:endParaRPr lang="en-US" dirty="0"/>
        </a:p>
      </dgm:t>
    </dgm:pt>
    <dgm:pt modelId="{1310B6D3-B5B6-4D91-90A4-2865A84FBAAC}" type="parTrans" cxnId="{BF465FD5-3757-4636-8BCD-4D3ADCAC865A}">
      <dgm:prSet/>
      <dgm:spPr/>
      <dgm:t>
        <a:bodyPr/>
        <a:lstStyle/>
        <a:p>
          <a:endParaRPr lang="en-US"/>
        </a:p>
      </dgm:t>
    </dgm:pt>
    <dgm:pt modelId="{ED362D2D-2E9D-4726-8CF1-6E0B9876CEE5}" type="sibTrans" cxnId="{BF465FD5-3757-4636-8BCD-4D3ADCAC865A}">
      <dgm:prSet/>
      <dgm:spPr/>
      <dgm:t>
        <a:bodyPr/>
        <a:lstStyle/>
        <a:p>
          <a:endParaRPr lang="en-US"/>
        </a:p>
      </dgm:t>
    </dgm:pt>
    <dgm:pt modelId="{83243795-C1ED-481F-8499-58810C67E726}">
      <dgm:prSet/>
      <dgm:spPr/>
      <dgm:t>
        <a:bodyPr/>
        <a:lstStyle/>
        <a:p>
          <a:pPr rtl="0"/>
          <a:r>
            <a:rPr lang="en-US" dirty="0" smtClean="0"/>
            <a:t>Stability</a:t>
          </a:r>
          <a:endParaRPr lang="en-US" dirty="0"/>
        </a:p>
      </dgm:t>
    </dgm:pt>
    <dgm:pt modelId="{3FEABDAF-B7A7-4D2A-8361-E2373CA50856}" type="parTrans" cxnId="{FC764950-2B1E-4776-A617-A0AB226CEA24}">
      <dgm:prSet/>
      <dgm:spPr/>
      <dgm:t>
        <a:bodyPr/>
        <a:lstStyle/>
        <a:p>
          <a:endParaRPr lang="en-US"/>
        </a:p>
      </dgm:t>
    </dgm:pt>
    <dgm:pt modelId="{3C3DCA8D-DAC8-4D9B-BE56-93559FC810A3}" type="sibTrans" cxnId="{FC764950-2B1E-4776-A617-A0AB226CEA24}">
      <dgm:prSet/>
      <dgm:spPr/>
      <dgm:t>
        <a:bodyPr/>
        <a:lstStyle/>
        <a:p>
          <a:endParaRPr lang="en-US"/>
        </a:p>
      </dgm:t>
    </dgm:pt>
    <dgm:pt modelId="{E1670A3E-67D6-472A-BA75-A4A732D5807F}">
      <dgm:prSet/>
      <dgm:spPr/>
      <dgm:t>
        <a:bodyPr/>
        <a:lstStyle/>
        <a:p>
          <a:pPr rtl="0"/>
          <a:r>
            <a:rPr lang="en-US" dirty="0" smtClean="0"/>
            <a:t>Support for the denture </a:t>
          </a:r>
          <a:endParaRPr lang="en-US" dirty="0"/>
        </a:p>
      </dgm:t>
    </dgm:pt>
    <dgm:pt modelId="{8FA123A8-5066-4692-83C9-DF78B5AB2B30}" type="parTrans" cxnId="{853192E4-857B-43EB-A1AF-49CB6C419309}">
      <dgm:prSet/>
      <dgm:spPr/>
      <dgm:t>
        <a:bodyPr/>
        <a:lstStyle/>
        <a:p>
          <a:endParaRPr lang="en-US"/>
        </a:p>
      </dgm:t>
    </dgm:pt>
    <dgm:pt modelId="{A4F07686-CD37-413B-AA52-FEC0422C5F83}" type="sibTrans" cxnId="{853192E4-857B-43EB-A1AF-49CB6C419309}">
      <dgm:prSet/>
      <dgm:spPr/>
      <dgm:t>
        <a:bodyPr/>
        <a:lstStyle/>
        <a:p>
          <a:endParaRPr lang="en-US"/>
        </a:p>
      </dgm:t>
    </dgm:pt>
    <dgm:pt modelId="{904D282F-986B-4197-84DD-A566F7984121}">
      <dgm:prSet/>
      <dgm:spPr/>
      <dgm:t>
        <a:bodyPr/>
        <a:lstStyle/>
        <a:p>
          <a:pPr rtl="0"/>
          <a:r>
            <a:rPr lang="en-US" dirty="0" smtClean="0"/>
            <a:t>Support for the lips  </a:t>
          </a:r>
          <a:endParaRPr lang="en-US" dirty="0"/>
        </a:p>
      </dgm:t>
    </dgm:pt>
    <dgm:pt modelId="{0DD592F0-D6AD-4EDD-B448-F0E8FB733231}" type="parTrans" cxnId="{16395363-E62F-46AB-93FB-BC1084A752E1}">
      <dgm:prSet/>
      <dgm:spPr/>
      <dgm:t>
        <a:bodyPr/>
        <a:lstStyle/>
        <a:p>
          <a:endParaRPr lang="en-US"/>
        </a:p>
      </dgm:t>
    </dgm:pt>
    <dgm:pt modelId="{500A25D8-3B0D-4576-A3F1-D075F8C574F8}" type="sibTrans" cxnId="{16395363-E62F-46AB-93FB-BC1084A752E1}">
      <dgm:prSet/>
      <dgm:spPr/>
      <dgm:t>
        <a:bodyPr/>
        <a:lstStyle/>
        <a:p>
          <a:endParaRPr lang="en-US"/>
        </a:p>
      </dgm:t>
    </dgm:pt>
    <dgm:pt modelId="{65CE67D2-7627-4503-A213-965546EF6956}">
      <dgm:prSet/>
      <dgm:spPr/>
      <dgm:t>
        <a:bodyPr/>
        <a:lstStyle/>
        <a:p>
          <a:pPr rtl="0"/>
          <a:r>
            <a:rPr lang="en-US" dirty="0" smtClean="0"/>
            <a:t>Preservation of the residual alveolar ridges and soft tissues</a:t>
          </a:r>
          <a:endParaRPr lang="en-US" dirty="0"/>
        </a:p>
      </dgm:t>
    </dgm:pt>
    <dgm:pt modelId="{3C1FAEA9-48A1-4ABB-8E4B-7937CD84025D}" type="parTrans" cxnId="{B47B0B33-4E03-4E62-B6B0-27C2D8A4167B}">
      <dgm:prSet/>
      <dgm:spPr/>
      <dgm:t>
        <a:bodyPr/>
        <a:lstStyle/>
        <a:p>
          <a:endParaRPr lang="en-US"/>
        </a:p>
      </dgm:t>
    </dgm:pt>
    <dgm:pt modelId="{74DE4F60-5687-415E-B04F-817DDA8AD182}" type="sibTrans" cxnId="{B47B0B33-4E03-4E62-B6B0-27C2D8A4167B}">
      <dgm:prSet/>
      <dgm:spPr/>
      <dgm:t>
        <a:bodyPr/>
        <a:lstStyle/>
        <a:p>
          <a:endParaRPr lang="en-US"/>
        </a:p>
      </dgm:t>
    </dgm:pt>
    <dgm:pt modelId="{DAB78C4F-1C32-4A12-A4B7-57756F05149F}">
      <dgm:prSet/>
      <dgm:spPr/>
      <dgm:t>
        <a:bodyPr/>
        <a:lstStyle/>
        <a:p>
          <a:pPr rtl="0"/>
          <a:r>
            <a:rPr lang="en-US" dirty="0" smtClean="0"/>
            <a:t>Esthetics</a:t>
          </a:r>
          <a:endParaRPr lang="en-US" dirty="0"/>
        </a:p>
      </dgm:t>
    </dgm:pt>
    <dgm:pt modelId="{29899BB7-A7E8-4DE9-BF05-8151456B70E6}" type="parTrans" cxnId="{C563CD60-A30B-4382-8D88-4DA7F2BBDE16}">
      <dgm:prSet/>
      <dgm:spPr/>
      <dgm:t>
        <a:bodyPr/>
        <a:lstStyle/>
        <a:p>
          <a:endParaRPr lang="en-US"/>
        </a:p>
      </dgm:t>
    </dgm:pt>
    <dgm:pt modelId="{293B6113-D8DD-4853-90CA-6F9282F52C06}" type="sibTrans" cxnId="{C563CD60-A30B-4382-8D88-4DA7F2BBDE16}">
      <dgm:prSet/>
      <dgm:spPr/>
      <dgm:t>
        <a:bodyPr/>
        <a:lstStyle/>
        <a:p>
          <a:endParaRPr lang="en-US"/>
        </a:p>
      </dgm:t>
    </dgm:pt>
    <dgm:pt modelId="{B7123837-9589-4BA1-9596-A31996058156}" type="pres">
      <dgm:prSet presAssocID="{96D12E24-6500-44A1-B89B-8F68D046FE4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656618-B5CC-4841-8723-207AA2F542D4}" type="pres">
      <dgm:prSet presAssocID="{4B7D7E50-53E3-4926-9990-ED7CE91697EC}" presName="circ1" presStyleLbl="vennNode1" presStyleIdx="0" presStyleCnt="6"/>
      <dgm:spPr/>
      <dgm:t>
        <a:bodyPr/>
        <a:lstStyle/>
        <a:p>
          <a:endParaRPr lang="en-US"/>
        </a:p>
      </dgm:t>
    </dgm:pt>
    <dgm:pt modelId="{1C078D48-83A5-4A5B-8A6E-0574D6C64057}" type="pres">
      <dgm:prSet presAssocID="{4B7D7E50-53E3-4926-9990-ED7CE91697E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0F852-8EB9-41DC-B0EE-3377E9A14FCA}" type="pres">
      <dgm:prSet presAssocID="{83243795-C1ED-481F-8499-58810C67E726}" presName="circ2" presStyleLbl="vennNode1" presStyleIdx="1" presStyleCnt="6"/>
      <dgm:spPr/>
      <dgm:t>
        <a:bodyPr/>
        <a:lstStyle/>
        <a:p>
          <a:endParaRPr lang="en-US"/>
        </a:p>
      </dgm:t>
    </dgm:pt>
    <dgm:pt modelId="{0C3E9E0A-09FD-4A1A-9028-67DF2EC450C5}" type="pres">
      <dgm:prSet presAssocID="{83243795-C1ED-481F-8499-58810C67E72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150CFE-C731-418B-9FDE-013723713D97}" type="pres">
      <dgm:prSet presAssocID="{E1670A3E-67D6-472A-BA75-A4A732D5807F}" presName="circ3" presStyleLbl="vennNode1" presStyleIdx="2" presStyleCnt="6"/>
      <dgm:spPr/>
      <dgm:t>
        <a:bodyPr/>
        <a:lstStyle/>
        <a:p>
          <a:endParaRPr lang="en-US"/>
        </a:p>
      </dgm:t>
    </dgm:pt>
    <dgm:pt modelId="{83B73563-B180-4C69-BD55-97338A94D161}" type="pres">
      <dgm:prSet presAssocID="{E1670A3E-67D6-472A-BA75-A4A732D5807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BBB39-DF3F-4813-A60A-90E84125657E}" type="pres">
      <dgm:prSet presAssocID="{904D282F-986B-4197-84DD-A566F7984121}" presName="circ4" presStyleLbl="vennNode1" presStyleIdx="3" presStyleCnt="6"/>
      <dgm:spPr/>
      <dgm:t>
        <a:bodyPr/>
        <a:lstStyle/>
        <a:p>
          <a:endParaRPr lang="en-US"/>
        </a:p>
      </dgm:t>
    </dgm:pt>
    <dgm:pt modelId="{E6E083D7-32F7-48E5-AE68-909C2C252C70}" type="pres">
      <dgm:prSet presAssocID="{904D282F-986B-4197-84DD-A566F798412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BB28C1-935B-4725-8DA8-18F89D4B4C54}" type="pres">
      <dgm:prSet presAssocID="{65CE67D2-7627-4503-A213-965546EF6956}" presName="circ5" presStyleLbl="vennNode1" presStyleIdx="4" presStyleCnt="6"/>
      <dgm:spPr/>
      <dgm:t>
        <a:bodyPr/>
        <a:lstStyle/>
        <a:p>
          <a:endParaRPr lang="en-US"/>
        </a:p>
      </dgm:t>
    </dgm:pt>
    <dgm:pt modelId="{CD5D021E-4124-417E-BCB2-24925A61CB1C}" type="pres">
      <dgm:prSet presAssocID="{65CE67D2-7627-4503-A213-965546EF6956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7A4EBD-2012-439C-9952-F9AFBDD18FCE}" type="pres">
      <dgm:prSet presAssocID="{DAB78C4F-1C32-4A12-A4B7-57756F05149F}" presName="circ6" presStyleLbl="vennNode1" presStyleIdx="5" presStyleCnt="6"/>
      <dgm:spPr/>
      <dgm:t>
        <a:bodyPr/>
        <a:lstStyle/>
        <a:p>
          <a:endParaRPr lang="en-US"/>
        </a:p>
      </dgm:t>
    </dgm:pt>
    <dgm:pt modelId="{BCC789C6-C47C-4E4D-8CB0-93B931BF448D}" type="pres">
      <dgm:prSet presAssocID="{DAB78C4F-1C32-4A12-A4B7-57756F05149F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83380B-5D98-47AC-9442-017BAEC0CAB9}" type="presOf" srcId="{DAB78C4F-1C32-4A12-A4B7-57756F05149F}" destId="{BCC789C6-C47C-4E4D-8CB0-93B931BF448D}" srcOrd="0" destOrd="0" presId="urn:microsoft.com/office/officeart/2005/8/layout/venn1"/>
    <dgm:cxn modelId="{C563CD60-A30B-4382-8D88-4DA7F2BBDE16}" srcId="{96D12E24-6500-44A1-B89B-8F68D046FE48}" destId="{DAB78C4F-1C32-4A12-A4B7-57756F05149F}" srcOrd="5" destOrd="0" parTransId="{29899BB7-A7E8-4DE9-BF05-8151456B70E6}" sibTransId="{293B6113-D8DD-4853-90CA-6F9282F52C06}"/>
    <dgm:cxn modelId="{853192E4-857B-43EB-A1AF-49CB6C419309}" srcId="{96D12E24-6500-44A1-B89B-8F68D046FE48}" destId="{E1670A3E-67D6-472A-BA75-A4A732D5807F}" srcOrd="2" destOrd="0" parTransId="{8FA123A8-5066-4692-83C9-DF78B5AB2B30}" sibTransId="{A4F07686-CD37-413B-AA52-FEC0422C5F83}"/>
    <dgm:cxn modelId="{370CCF09-13A5-468E-9FA8-AB79A7704FC2}" type="presOf" srcId="{96D12E24-6500-44A1-B89B-8F68D046FE48}" destId="{B7123837-9589-4BA1-9596-A31996058156}" srcOrd="0" destOrd="0" presId="urn:microsoft.com/office/officeart/2005/8/layout/venn1"/>
    <dgm:cxn modelId="{9264F6CE-B7FA-4EC2-A660-DD26801F7C6E}" type="presOf" srcId="{83243795-C1ED-481F-8499-58810C67E726}" destId="{0C3E9E0A-09FD-4A1A-9028-67DF2EC450C5}" srcOrd="0" destOrd="0" presId="urn:microsoft.com/office/officeart/2005/8/layout/venn1"/>
    <dgm:cxn modelId="{3ABC2CD0-D0D1-41C9-B517-22D5720317B6}" type="presOf" srcId="{E1670A3E-67D6-472A-BA75-A4A732D5807F}" destId="{83B73563-B180-4C69-BD55-97338A94D161}" srcOrd="0" destOrd="0" presId="urn:microsoft.com/office/officeart/2005/8/layout/venn1"/>
    <dgm:cxn modelId="{BF465FD5-3757-4636-8BCD-4D3ADCAC865A}" srcId="{96D12E24-6500-44A1-B89B-8F68D046FE48}" destId="{4B7D7E50-53E3-4926-9990-ED7CE91697EC}" srcOrd="0" destOrd="0" parTransId="{1310B6D3-B5B6-4D91-90A4-2865A84FBAAC}" sibTransId="{ED362D2D-2E9D-4726-8CF1-6E0B9876CEE5}"/>
    <dgm:cxn modelId="{FC764950-2B1E-4776-A617-A0AB226CEA24}" srcId="{96D12E24-6500-44A1-B89B-8F68D046FE48}" destId="{83243795-C1ED-481F-8499-58810C67E726}" srcOrd="1" destOrd="0" parTransId="{3FEABDAF-B7A7-4D2A-8361-E2373CA50856}" sibTransId="{3C3DCA8D-DAC8-4D9B-BE56-93559FC810A3}"/>
    <dgm:cxn modelId="{B47B0B33-4E03-4E62-B6B0-27C2D8A4167B}" srcId="{96D12E24-6500-44A1-B89B-8F68D046FE48}" destId="{65CE67D2-7627-4503-A213-965546EF6956}" srcOrd="4" destOrd="0" parTransId="{3C1FAEA9-48A1-4ABB-8E4B-7937CD84025D}" sibTransId="{74DE4F60-5687-415E-B04F-817DDA8AD182}"/>
    <dgm:cxn modelId="{C8379BFF-1475-4631-BE11-D851B3DE6155}" type="presOf" srcId="{904D282F-986B-4197-84DD-A566F7984121}" destId="{E6E083D7-32F7-48E5-AE68-909C2C252C70}" srcOrd="0" destOrd="0" presId="urn:microsoft.com/office/officeart/2005/8/layout/venn1"/>
    <dgm:cxn modelId="{16395363-E62F-46AB-93FB-BC1084A752E1}" srcId="{96D12E24-6500-44A1-B89B-8F68D046FE48}" destId="{904D282F-986B-4197-84DD-A566F7984121}" srcOrd="3" destOrd="0" parTransId="{0DD592F0-D6AD-4EDD-B448-F0E8FB733231}" sibTransId="{500A25D8-3B0D-4576-A3F1-D075F8C574F8}"/>
    <dgm:cxn modelId="{0DB48C2F-252C-4766-96B7-A011DC590F08}" type="presOf" srcId="{4B7D7E50-53E3-4926-9990-ED7CE91697EC}" destId="{1C078D48-83A5-4A5B-8A6E-0574D6C64057}" srcOrd="0" destOrd="0" presId="urn:microsoft.com/office/officeart/2005/8/layout/venn1"/>
    <dgm:cxn modelId="{F089D0C3-3D3B-4D2E-9372-A6CA2C084C91}" type="presOf" srcId="{65CE67D2-7627-4503-A213-965546EF6956}" destId="{CD5D021E-4124-417E-BCB2-24925A61CB1C}" srcOrd="0" destOrd="0" presId="urn:microsoft.com/office/officeart/2005/8/layout/venn1"/>
    <dgm:cxn modelId="{6F0C3861-4859-403B-86D6-1B66AFC6E52C}" type="presParOf" srcId="{B7123837-9589-4BA1-9596-A31996058156}" destId="{87656618-B5CC-4841-8723-207AA2F542D4}" srcOrd="0" destOrd="0" presId="urn:microsoft.com/office/officeart/2005/8/layout/venn1"/>
    <dgm:cxn modelId="{9A1C94D1-276C-4092-9DAD-2D465A6FB6FE}" type="presParOf" srcId="{B7123837-9589-4BA1-9596-A31996058156}" destId="{1C078D48-83A5-4A5B-8A6E-0574D6C64057}" srcOrd="1" destOrd="0" presId="urn:microsoft.com/office/officeart/2005/8/layout/venn1"/>
    <dgm:cxn modelId="{A1217333-FC13-41E8-A526-65AD2F68215E}" type="presParOf" srcId="{B7123837-9589-4BA1-9596-A31996058156}" destId="{37B0F852-8EB9-41DC-B0EE-3377E9A14FCA}" srcOrd="2" destOrd="0" presId="urn:microsoft.com/office/officeart/2005/8/layout/venn1"/>
    <dgm:cxn modelId="{AAE8A09C-14DD-4569-996A-DE6ED8501C2A}" type="presParOf" srcId="{B7123837-9589-4BA1-9596-A31996058156}" destId="{0C3E9E0A-09FD-4A1A-9028-67DF2EC450C5}" srcOrd="3" destOrd="0" presId="urn:microsoft.com/office/officeart/2005/8/layout/venn1"/>
    <dgm:cxn modelId="{12C58B74-F634-45A3-B130-772F1961A965}" type="presParOf" srcId="{B7123837-9589-4BA1-9596-A31996058156}" destId="{B9150CFE-C731-418B-9FDE-013723713D97}" srcOrd="4" destOrd="0" presId="urn:microsoft.com/office/officeart/2005/8/layout/venn1"/>
    <dgm:cxn modelId="{63D27AC8-BB3B-46DA-8766-5F06598BA40F}" type="presParOf" srcId="{B7123837-9589-4BA1-9596-A31996058156}" destId="{83B73563-B180-4C69-BD55-97338A94D161}" srcOrd="5" destOrd="0" presId="urn:microsoft.com/office/officeart/2005/8/layout/venn1"/>
    <dgm:cxn modelId="{4645A787-7626-4411-95E5-E2730398EA28}" type="presParOf" srcId="{B7123837-9589-4BA1-9596-A31996058156}" destId="{C40BBB39-DF3F-4813-A60A-90E84125657E}" srcOrd="6" destOrd="0" presId="urn:microsoft.com/office/officeart/2005/8/layout/venn1"/>
    <dgm:cxn modelId="{B04E0CD3-AD68-4AB0-9E3B-54B82A2150EA}" type="presParOf" srcId="{B7123837-9589-4BA1-9596-A31996058156}" destId="{E6E083D7-32F7-48E5-AE68-909C2C252C70}" srcOrd="7" destOrd="0" presId="urn:microsoft.com/office/officeart/2005/8/layout/venn1"/>
    <dgm:cxn modelId="{1F99273A-8DC0-42AD-ADE0-08B5512B829A}" type="presParOf" srcId="{B7123837-9589-4BA1-9596-A31996058156}" destId="{A4BB28C1-935B-4725-8DA8-18F89D4B4C54}" srcOrd="8" destOrd="0" presId="urn:microsoft.com/office/officeart/2005/8/layout/venn1"/>
    <dgm:cxn modelId="{F140401B-50BF-480F-BC13-F55F5B7B3768}" type="presParOf" srcId="{B7123837-9589-4BA1-9596-A31996058156}" destId="{CD5D021E-4124-417E-BCB2-24925A61CB1C}" srcOrd="9" destOrd="0" presId="urn:microsoft.com/office/officeart/2005/8/layout/venn1"/>
    <dgm:cxn modelId="{9EA7157A-9950-41D3-878C-04A7297A04AA}" type="presParOf" srcId="{B7123837-9589-4BA1-9596-A31996058156}" destId="{4B7A4EBD-2012-439C-9952-F9AFBDD18FCE}" srcOrd="10" destOrd="0" presId="urn:microsoft.com/office/officeart/2005/8/layout/venn1"/>
    <dgm:cxn modelId="{ED3037E2-038F-44B5-B78F-4CD16F9BD6E8}" type="presParOf" srcId="{B7123837-9589-4BA1-9596-A31996058156}" destId="{BCC789C6-C47C-4E4D-8CB0-93B931BF448D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8A3BD-CD33-4BD4-A86B-6D1CAB02815E}">
      <dsp:nvSpPr>
        <dsp:cNvPr id="0" name=""/>
        <dsp:cNvSpPr/>
      </dsp:nvSpPr>
      <dsp:spPr>
        <a:xfrm>
          <a:off x="3093719" y="55244"/>
          <a:ext cx="2651760" cy="2651760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alpha val="50000"/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2">
                <a:alpha val="50000"/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Retention</a:t>
          </a:r>
          <a:endParaRPr lang="en-US" sz="4200" kern="1200" dirty="0"/>
        </a:p>
      </dsp:txBody>
      <dsp:txXfrm>
        <a:off x="3447288" y="519302"/>
        <a:ext cx="1944624" cy="1193292"/>
      </dsp:txXfrm>
    </dsp:sp>
    <dsp:sp modelId="{41A8DA8B-F087-4606-97E0-BA79D8EA85DD}">
      <dsp:nvSpPr>
        <dsp:cNvPr id="0" name=""/>
        <dsp:cNvSpPr/>
      </dsp:nvSpPr>
      <dsp:spPr>
        <a:xfrm>
          <a:off x="4050563" y="1712595"/>
          <a:ext cx="2651760" cy="2651760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alpha val="50000"/>
                <a:hueOff val="953895"/>
                <a:satOff val="-21764"/>
                <a:lumOff val="8039"/>
                <a:alphaOff val="0"/>
                <a:tint val="30000"/>
                <a:satMod val="300000"/>
              </a:schemeClr>
              <a:schemeClr val="accent2">
                <a:alpha val="50000"/>
                <a:hueOff val="953895"/>
                <a:satOff val="-21764"/>
                <a:lumOff val="8039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Support</a:t>
          </a:r>
          <a:endParaRPr lang="en-US" sz="4200" kern="1200" dirty="0"/>
        </a:p>
      </dsp:txBody>
      <dsp:txXfrm>
        <a:off x="4861560" y="2397633"/>
        <a:ext cx="1591056" cy="1458468"/>
      </dsp:txXfrm>
    </dsp:sp>
    <dsp:sp modelId="{E058D1DB-56D8-4A30-9715-567D1707680B}">
      <dsp:nvSpPr>
        <dsp:cNvPr id="0" name=""/>
        <dsp:cNvSpPr/>
      </dsp:nvSpPr>
      <dsp:spPr>
        <a:xfrm>
          <a:off x="2136876" y="1712595"/>
          <a:ext cx="2651760" cy="2651760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alpha val="50000"/>
                <a:hueOff val="1907789"/>
                <a:satOff val="-43528"/>
                <a:lumOff val="16079"/>
                <a:alphaOff val="0"/>
                <a:tint val="30000"/>
                <a:satMod val="300000"/>
              </a:schemeClr>
              <a:schemeClr val="accent2">
                <a:alpha val="50000"/>
                <a:hueOff val="1907789"/>
                <a:satOff val="-43528"/>
                <a:lumOff val="16079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Stability</a:t>
          </a:r>
          <a:endParaRPr lang="en-US" sz="4200" kern="1200" dirty="0"/>
        </a:p>
      </dsp:txBody>
      <dsp:txXfrm>
        <a:off x="2386584" y="2397633"/>
        <a:ext cx="1591056" cy="1458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656618-B5CC-4841-8723-207AA2F542D4}">
      <dsp:nvSpPr>
        <dsp:cNvPr id="0" name=""/>
        <dsp:cNvSpPr/>
      </dsp:nvSpPr>
      <dsp:spPr>
        <a:xfrm>
          <a:off x="3498372" y="1105098"/>
          <a:ext cx="1480505" cy="148050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078D48-83A5-4A5B-8A6E-0574D6C64057}">
      <dsp:nvSpPr>
        <dsp:cNvPr id="0" name=""/>
        <dsp:cNvSpPr/>
      </dsp:nvSpPr>
      <dsp:spPr>
        <a:xfrm>
          <a:off x="3313309" y="0"/>
          <a:ext cx="1850631" cy="10081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Retention</a:t>
          </a:r>
          <a:endParaRPr lang="en-US" sz="2300" kern="1200" dirty="0"/>
        </a:p>
      </dsp:txBody>
      <dsp:txXfrm>
        <a:off x="3313309" y="0"/>
        <a:ext cx="1850631" cy="1008126"/>
      </dsp:txXfrm>
    </dsp:sp>
    <dsp:sp modelId="{37B0F852-8EB9-41DC-B0EE-3377E9A14FCA}">
      <dsp:nvSpPr>
        <dsp:cNvPr id="0" name=""/>
        <dsp:cNvSpPr/>
      </dsp:nvSpPr>
      <dsp:spPr>
        <a:xfrm>
          <a:off x="3978919" y="1382572"/>
          <a:ext cx="1480505" cy="1480505"/>
        </a:xfrm>
        <a:prstGeom prst="ellipse">
          <a:avLst/>
        </a:prstGeom>
        <a:solidFill>
          <a:schemeClr val="accent2">
            <a:alpha val="50000"/>
            <a:hueOff val="381558"/>
            <a:satOff val="-8706"/>
            <a:lumOff val="3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C3E9E0A-09FD-4A1A-9028-67DF2EC450C5}">
      <dsp:nvSpPr>
        <dsp:cNvPr id="0" name=""/>
        <dsp:cNvSpPr/>
      </dsp:nvSpPr>
      <dsp:spPr>
        <a:xfrm>
          <a:off x="5569228" y="960119"/>
          <a:ext cx="1753781" cy="110413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Stability</a:t>
          </a:r>
          <a:endParaRPr lang="en-US" sz="2300" kern="1200" dirty="0"/>
        </a:p>
      </dsp:txBody>
      <dsp:txXfrm>
        <a:off x="5569228" y="960119"/>
        <a:ext cx="1753781" cy="1104138"/>
      </dsp:txXfrm>
    </dsp:sp>
    <dsp:sp modelId="{B9150CFE-C731-418B-9FDE-013723713D97}">
      <dsp:nvSpPr>
        <dsp:cNvPr id="0" name=""/>
        <dsp:cNvSpPr/>
      </dsp:nvSpPr>
      <dsp:spPr>
        <a:xfrm>
          <a:off x="3978919" y="1937522"/>
          <a:ext cx="1480505" cy="1480505"/>
        </a:xfrm>
        <a:prstGeom prst="ellipse">
          <a:avLst/>
        </a:prstGeom>
        <a:solidFill>
          <a:schemeClr val="accent2">
            <a:alpha val="50000"/>
            <a:hueOff val="763116"/>
            <a:satOff val="-17411"/>
            <a:lumOff val="6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3B73563-B180-4C69-BD55-97338A94D161}">
      <dsp:nvSpPr>
        <dsp:cNvPr id="0" name=""/>
        <dsp:cNvSpPr/>
      </dsp:nvSpPr>
      <dsp:spPr>
        <a:xfrm>
          <a:off x="5569228" y="2606725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Support for the denture </a:t>
          </a:r>
          <a:endParaRPr lang="en-US" sz="2300" kern="1200" dirty="0"/>
        </a:p>
      </dsp:txBody>
      <dsp:txXfrm>
        <a:off x="5569228" y="2606725"/>
        <a:ext cx="1753781" cy="1233754"/>
      </dsp:txXfrm>
    </dsp:sp>
    <dsp:sp modelId="{C40BBB39-DF3F-4813-A60A-90E84125657E}">
      <dsp:nvSpPr>
        <dsp:cNvPr id="0" name=""/>
        <dsp:cNvSpPr/>
      </dsp:nvSpPr>
      <dsp:spPr>
        <a:xfrm>
          <a:off x="3498372" y="2215476"/>
          <a:ext cx="1480505" cy="1480505"/>
        </a:xfrm>
        <a:prstGeom prst="ellipse">
          <a:avLst/>
        </a:prstGeom>
        <a:solidFill>
          <a:schemeClr val="accent2">
            <a:alpha val="50000"/>
            <a:hueOff val="1144674"/>
            <a:satOff val="-26117"/>
            <a:lumOff val="9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6E083D7-32F7-48E5-AE68-909C2C252C70}">
      <dsp:nvSpPr>
        <dsp:cNvPr id="0" name=""/>
        <dsp:cNvSpPr/>
      </dsp:nvSpPr>
      <dsp:spPr>
        <a:xfrm>
          <a:off x="3313309" y="3792474"/>
          <a:ext cx="1850631" cy="10081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Support for the lips  </a:t>
          </a:r>
          <a:endParaRPr lang="en-US" sz="2300" kern="1200" dirty="0"/>
        </a:p>
      </dsp:txBody>
      <dsp:txXfrm>
        <a:off x="3313309" y="3792474"/>
        <a:ext cx="1850631" cy="1008126"/>
      </dsp:txXfrm>
    </dsp:sp>
    <dsp:sp modelId="{A4BB28C1-935B-4725-8DA8-18F89D4B4C54}">
      <dsp:nvSpPr>
        <dsp:cNvPr id="0" name=""/>
        <dsp:cNvSpPr/>
      </dsp:nvSpPr>
      <dsp:spPr>
        <a:xfrm>
          <a:off x="3017825" y="1937522"/>
          <a:ext cx="1480505" cy="1480505"/>
        </a:xfrm>
        <a:prstGeom prst="ellipse">
          <a:avLst/>
        </a:prstGeom>
        <a:solidFill>
          <a:schemeClr val="accent2">
            <a:alpha val="50000"/>
            <a:hueOff val="1526231"/>
            <a:satOff val="-34822"/>
            <a:lumOff val="12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D5D021E-4124-417E-BCB2-24925A61CB1C}">
      <dsp:nvSpPr>
        <dsp:cNvPr id="0" name=""/>
        <dsp:cNvSpPr/>
      </dsp:nvSpPr>
      <dsp:spPr>
        <a:xfrm>
          <a:off x="1154239" y="2606725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Preservation of the residual alveolar ridges and soft tissues</a:t>
          </a:r>
          <a:endParaRPr lang="en-US" sz="2300" kern="1200" dirty="0"/>
        </a:p>
      </dsp:txBody>
      <dsp:txXfrm>
        <a:off x="1154239" y="2606725"/>
        <a:ext cx="1753781" cy="1233754"/>
      </dsp:txXfrm>
    </dsp:sp>
    <dsp:sp modelId="{4B7A4EBD-2012-439C-9952-F9AFBDD18FCE}">
      <dsp:nvSpPr>
        <dsp:cNvPr id="0" name=""/>
        <dsp:cNvSpPr/>
      </dsp:nvSpPr>
      <dsp:spPr>
        <a:xfrm>
          <a:off x="3017825" y="1382572"/>
          <a:ext cx="1480505" cy="1480505"/>
        </a:xfrm>
        <a:prstGeom prst="ellipse">
          <a:avLst/>
        </a:prstGeom>
        <a:solidFill>
          <a:schemeClr val="accent2">
            <a:alpha val="50000"/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CC789C6-C47C-4E4D-8CB0-93B931BF448D}">
      <dsp:nvSpPr>
        <dsp:cNvPr id="0" name=""/>
        <dsp:cNvSpPr/>
      </dsp:nvSpPr>
      <dsp:spPr>
        <a:xfrm>
          <a:off x="1154239" y="960119"/>
          <a:ext cx="1753781" cy="123375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Esthetics</a:t>
          </a:r>
          <a:endParaRPr lang="en-US" sz="2300" kern="1200" dirty="0"/>
        </a:p>
      </dsp:txBody>
      <dsp:txXfrm>
        <a:off x="1154239" y="960119"/>
        <a:ext cx="1753781" cy="1233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AB371-5349-40A4-9F4F-2DFF7793C37E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369B2-751A-4942-9AC7-A290BF2BA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28D38-059B-42D4-B523-3CD990D8BD8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0003BF-0EB8-4EBF-ADFB-0FBB55EAFACC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583A75C-4A47-4ACB-BE46-A3CD8B6A3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1" y="990600"/>
            <a:ext cx="8499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451449"/>
            <a:ext cx="922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TITLE OF THE TOPIC : </a:t>
            </a:r>
            <a:r>
              <a:rPr lang="en-US" sz="2800" dirty="0">
                <a:solidFill>
                  <a:srgbClr val="002060"/>
                </a:solidFill>
              </a:rPr>
              <a:t> Support in Complete Denture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5343874" y="2071690"/>
            <a:ext cx="1160342" cy="11894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619854" y="5514975"/>
            <a:ext cx="507650" cy="342900"/>
          </a:xfrm>
        </p:spPr>
        <p:txBody>
          <a:bodyPr/>
          <a:lstStyle/>
          <a:p>
            <a:fld id="{72795863-2509-495E-A4D3-2D1EB08AA326}" type="slidenum">
              <a:rPr lang="en-US" sz="2800">
                <a:latin typeface="+mn-lt"/>
              </a:rPr>
              <a:t>1</a:t>
            </a:fld>
            <a:endParaRPr lang="en-US" sz="2800" dirty="0">
              <a:latin typeface="+mn-lt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990600" y="4886980"/>
            <a:ext cx="99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+mn-lt"/>
              </a:rPr>
              <a:t>DEPARTMENT OF  PROSTHODONTICS AND CROWN &amp; BRIDGE </a:t>
            </a:r>
          </a:p>
        </p:txBody>
      </p:sp>
    </p:spTree>
    <p:extLst>
      <p:ext uri="{BB962C8B-B14F-4D97-AF65-F5344CB8AC3E}">
        <p14:creationId xmlns:p14="http://schemas.microsoft.com/office/powerpoint/2010/main" val="35830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914400"/>
            <a:ext cx="110490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u="sng" dirty="0" smtClean="0"/>
              <a:t> </a:t>
            </a:r>
            <a:r>
              <a:rPr lang="en-US" sz="3600" b="1" u="sng" dirty="0"/>
              <a:t>Types of support</a:t>
            </a:r>
          </a:p>
          <a:p>
            <a:pPr>
              <a:buNone/>
            </a:pPr>
            <a:endParaRPr lang="en-US" b="1" dirty="0" smtClean="0"/>
          </a:p>
          <a:p>
            <a:pPr algn="just"/>
            <a:r>
              <a:rPr lang="en-US" sz="2400" dirty="0"/>
              <a:t>INITIAL SUPPORT </a:t>
            </a:r>
            <a:r>
              <a:rPr lang="en-US" sz="2800" dirty="0"/>
              <a:t>-achieved by using impression procedures that provide optimal </a:t>
            </a:r>
            <a:r>
              <a:rPr lang="en-US" sz="2800" dirty="0" err="1"/>
              <a:t>extention</a:t>
            </a:r>
            <a:r>
              <a:rPr lang="en-US" sz="2800" dirty="0"/>
              <a:t> and functional loading of the supporting tissues, which vary in their resiliency.</a:t>
            </a:r>
          </a:p>
          <a:p>
            <a:pPr algn="just">
              <a:buNone/>
            </a:pPr>
            <a:endParaRPr lang="en-US" sz="2800" dirty="0"/>
          </a:p>
          <a:p>
            <a:pPr algn="just"/>
            <a:r>
              <a:rPr lang="en-US" sz="2400" dirty="0"/>
              <a:t>LONG TERM SUPPORT</a:t>
            </a:r>
            <a:r>
              <a:rPr lang="en-US" sz="2800" dirty="0"/>
              <a:t>-directing the forces of </a:t>
            </a:r>
            <a:r>
              <a:rPr lang="en-US" sz="2800" dirty="0" err="1"/>
              <a:t>occlusal</a:t>
            </a:r>
            <a:r>
              <a:rPr lang="en-US" sz="2800" dirty="0"/>
              <a:t> loading toward those tissues most resistant to remodeling &amp;</a:t>
            </a:r>
            <a:r>
              <a:rPr lang="en-US" sz="2800" dirty="0" err="1"/>
              <a:t>resorptive</a:t>
            </a:r>
            <a:r>
              <a:rPr lang="en-US" sz="2800" dirty="0"/>
              <a:t>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Effective support is realized when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109728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/>
              <a:t> </a:t>
            </a:r>
            <a:r>
              <a:rPr lang="en-US" sz="2400" dirty="0" smtClean="0"/>
              <a:t>Cover </a:t>
            </a:r>
            <a:r>
              <a:rPr lang="en-US" sz="2400" dirty="0"/>
              <a:t>maximal surface area without impinging on movable or fragile tissues</a:t>
            </a:r>
          </a:p>
          <a:p>
            <a:pPr lvl="0">
              <a:buNone/>
            </a:pPr>
            <a:endParaRPr lang="en-US" sz="2400" dirty="0"/>
          </a:p>
          <a:p>
            <a:pPr lvl="0"/>
            <a:r>
              <a:rPr lang="en-US" sz="2400" dirty="0"/>
              <a:t>Tissues capable of resisting </a:t>
            </a:r>
            <a:r>
              <a:rPr lang="en-US" sz="2400" dirty="0" err="1"/>
              <a:t>resorption</a:t>
            </a:r>
            <a:r>
              <a:rPr lang="en-US" sz="2400" dirty="0"/>
              <a:t> are selectively loaded during function</a:t>
            </a:r>
          </a:p>
          <a:p>
            <a:pPr lvl="0">
              <a:buNone/>
            </a:pPr>
            <a:endParaRPr lang="en-US" sz="2400" dirty="0"/>
          </a:p>
          <a:p>
            <a:pPr lvl="0"/>
            <a:r>
              <a:rPr lang="en-US" sz="2400" dirty="0"/>
              <a:t>Tissues capable of resisting vertical displacement are allowed to make firm contact with denture base during function</a:t>
            </a:r>
          </a:p>
          <a:p>
            <a:pPr lvl="0">
              <a:buNone/>
            </a:pPr>
            <a:endParaRPr lang="en-US" sz="2400" dirty="0"/>
          </a:p>
          <a:p>
            <a:pPr lvl="0"/>
            <a:r>
              <a:rPr lang="en-US" sz="2400" dirty="0"/>
              <a:t>Compensation is made for the varying tissue resiliency to provide for uniform denture base movement under function</a:t>
            </a:r>
          </a:p>
          <a:p>
            <a:pPr lvl="0">
              <a:buNone/>
            </a:pPr>
            <a:r>
              <a:rPr lang="en-US" sz="2400" dirty="0"/>
              <a:t>  </a:t>
            </a:r>
          </a:p>
          <a:p>
            <a:pPr lvl="0"/>
            <a:r>
              <a:rPr lang="en-US" sz="2400" dirty="0"/>
              <a:t>Maintain a harmonious </a:t>
            </a:r>
            <a:r>
              <a:rPr lang="en-US" sz="2400" dirty="0" err="1"/>
              <a:t>occlusal</a:t>
            </a:r>
            <a:r>
              <a:rPr lang="en-US" sz="2400" dirty="0"/>
              <a:t> relationship.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6680"/>
            <a:ext cx="11125200" cy="1207320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Snow shoe principle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167759"/>
            <a:ext cx="10972800" cy="2404241"/>
          </a:xfrm>
        </p:spPr>
        <p:txBody>
          <a:bodyPr/>
          <a:lstStyle/>
          <a:p>
            <a:r>
              <a:rPr lang="en-US" dirty="0" smtClean="0"/>
              <a:t>It is maximum extension of denture base  depicts that under a constant load, by maximum extension of denture base there will be less stress per unit area under the denture base causing decreases tissue displacement, and reduces denture base movement.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30621"/>
            <a:ext cx="11201400" cy="58463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u="sng" dirty="0"/>
              <a:t>NATURE OF SUPPORTING TISSUES</a:t>
            </a:r>
            <a:endParaRPr lang="en-US" sz="2800" dirty="0"/>
          </a:p>
          <a:p>
            <a:pPr>
              <a:buNone/>
            </a:pPr>
            <a:r>
              <a:rPr lang="en-US" sz="2800" b="1" dirty="0"/>
              <a:t>Soft tissue</a:t>
            </a:r>
            <a:endParaRPr lang="en-US" sz="2800" dirty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800" dirty="0" smtClean="0"/>
              <a:t>Keratinized, firmly bound mucosa -better resist stress.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 err="1" smtClean="0"/>
              <a:t>Nonkeratinized</a:t>
            </a:r>
            <a:r>
              <a:rPr lang="en-US" sz="2800" dirty="0" smtClean="0"/>
              <a:t> alveolar mucosa -not well adapted to tolerate the functionally generated stresses of a denture base.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800" dirty="0" smtClean="0"/>
              <a:t>Resilient submucosa permits moderate compressibility without mechanical impingement of the mucosa between the denture base and underlying bone. The fatty and glandular </a:t>
            </a:r>
            <a:r>
              <a:rPr lang="en-US" sz="2800" dirty="0" err="1" smtClean="0"/>
              <a:t>submucosa</a:t>
            </a:r>
            <a:r>
              <a:rPr lang="en-US" sz="2800" dirty="0" smtClean="0"/>
              <a:t> act as hydraulic cushion.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800" dirty="0" smtClean="0"/>
              <a:t>Regions, which possess a thin or less keratinized mucosa over bone without an intervening layer of submucosa, should be relieved or recorded without displacement.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1"/>
            <a:ext cx="10744200" cy="4648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300" b="1" dirty="0"/>
              <a:t>Hard tissue</a:t>
            </a:r>
          </a:p>
          <a:p>
            <a:pPr>
              <a:buNone/>
            </a:pPr>
            <a:endParaRPr lang="en-US" sz="3300" dirty="0"/>
          </a:p>
          <a:p>
            <a:pPr>
              <a:buFont typeface="Wingdings" pitchFamily="2" charset="2"/>
              <a:buChar char="ü"/>
            </a:pPr>
            <a:r>
              <a:rPr lang="en-US" sz="2800" dirty="0"/>
              <a:t>Rate &amp; amount of bone loss and remodeling that occur in the anterior maxilla and mandible are of serious concern in </a:t>
            </a:r>
            <a:r>
              <a:rPr lang="en-US" sz="2800" dirty="0" err="1"/>
              <a:t>prosthodontics</a:t>
            </a:r>
            <a:r>
              <a:rPr lang="en-US" sz="2800" dirty="0"/>
              <a:t>.</a:t>
            </a:r>
          </a:p>
          <a:p>
            <a:pPr>
              <a:buNone/>
            </a:pPr>
            <a:endParaRPr lang="en-US" sz="2800" dirty="0"/>
          </a:p>
          <a:p>
            <a:pPr>
              <a:buFont typeface="Wingdings" pitchFamily="2" charset="2"/>
              <a:buChar char="ü"/>
            </a:pPr>
            <a:r>
              <a:rPr lang="en-US" sz="2800" dirty="0"/>
              <a:t>Minimizing the pressures in those regions most susceptible and directing the forces towards those regions relatively resistant to </a:t>
            </a:r>
            <a:r>
              <a:rPr lang="en-US" sz="2800" dirty="0" err="1"/>
              <a:t>resorption</a:t>
            </a:r>
            <a:r>
              <a:rPr lang="en-US" sz="2800" dirty="0"/>
              <a:t> can help to maintain healthy residual ridges.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1"/>
            <a:ext cx="11201400" cy="5029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800" b="1" u="sng" dirty="0"/>
              <a:t>Bone factor</a:t>
            </a:r>
          </a:p>
          <a:p>
            <a:pPr>
              <a:buNone/>
            </a:pPr>
            <a:endParaRPr lang="en-US" sz="3800" u="sng" dirty="0"/>
          </a:p>
          <a:p>
            <a:pPr>
              <a:buFont typeface="Wingdings" pitchFamily="2" charset="2"/>
              <a:buChar char="ü"/>
            </a:pPr>
            <a:r>
              <a:rPr lang="en-US" sz="2800" dirty="0"/>
              <a:t>Pressure-tension concept appears to play an important role in the destruction or preservation of the bone of the residual ridge.  Pressure stimulates </a:t>
            </a:r>
            <a:r>
              <a:rPr lang="en-US" sz="2800" dirty="0" err="1"/>
              <a:t>resorption</a:t>
            </a:r>
            <a:r>
              <a:rPr lang="en-US" sz="2800" dirty="0"/>
              <a:t> whereas tension maintains the integrity or actually causes deposition of bone. </a:t>
            </a:r>
          </a:p>
          <a:p>
            <a:pPr>
              <a:buNone/>
            </a:pPr>
            <a:endParaRPr lang="en-US" sz="2800" dirty="0"/>
          </a:p>
          <a:p>
            <a:pPr>
              <a:buFont typeface="Wingdings" pitchFamily="2" charset="2"/>
              <a:buChar char="ü"/>
            </a:pPr>
            <a:r>
              <a:rPr lang="en-US" sz="2800" dirty="0"/>
              <a:t> Most forces applied beneath the dentures result in pressure and subsequent </a:t>
            </a:r>
            <a:r>
              <a:rPr lang="en-US" sz="2800" dirty="0" err="1"/>
              <a:t>resorptive</a:t>
            </a:r>
            <a:r>
              <a:rPr lang="en-US" sz="2800" dirty="0"/>
              <a:t> changes.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11049000" cy="4267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Cortical bone more resistant to </a:t>
            </a:r>
            <a:r>
              <a:rPr lang="en-US" sz="2400" dirty="0" err="1"/>
              <a:t>resorption</a:t>
            </a:r>
            <a:r>
              <a:rPr lang="en-US" sz="2400" dirty="0"/>
              <a:t> than </a:t>
            </a:r>
            <a:r>
              <a:rPr lang="en-US" sz="2400" dirty="0" err="1"/>
              <a:t>cancellous</a:t>
            </a:r>
            <a:r>
              <a:rPr lang="en-US" sz="2400" dirty="0"/>
              <a:t> or </a:t>
            </a:r>
            <a:r>
              <a:rPr lang="en-US" sz="2400" dirty="0" err="1"/>
              <a:t>medullary</a:t>
            </a:r>
            <a:r>
              <a:rPr lang="en-US" sz="2400" dirty="0"/>
              <a:t> </a:t>
            </a:r>
            <a:r>
              <a:rPr lang="en-US" sz="2400" dirty="0" err="1"/>
              <a:t>bone.Regions</a:t>
            </a:r>
            <a:r>
              <a:rPr lang="en-US" sz="2400" dirty="0"/>
              <a:t> of muscle fiber and </a:t>
            </a:r>
            <a:r>
              <a:rPr lang="en-US" sz="2400" dirty="0" err="1"/>
              <a:t>tendinous</a:t>
            </a:r>
            <a:r>
              <a:rPr lang="en-US" sz="2400" dirty="0"/>
              <a:t> attachments to cortical plate through </a:t>
            </a:r>
            <a:r>
              <a:rPr lang="en-US" sz="2400" dirty="0" err="1"/>
              <a:t>sharpeys</a:t>
            </a:r>
            <a:r>
              <a:rPr lang="en-US" sz="2400" dirty="0"/>
              <a:t> fibers ensure tension on bone.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 </a:t>
            </a:r>
            <a:r>
              <a:rPr lang="en-US" sz="2400" dirty="0"/>
              <a:t>Classical example of muscle attachment enhancing the resistance to remodeling is often seen in severely atrophied mandibular edentulous ridges. These mandibles exhibit prominent </a:t>
            </a:r>
            <a:r>
              <a:rPr lang="en-US" sz="2400" dirty="0" err="1"/>
              <a:t>mylohyoid</a:t>
            </a:r>
            <a:r>
              <a:rPr lang="en-US" sz="2400" dirty="0"/>
              <a:t> ridges, genial </a:t>
            </a:r>
            <a:r>
              <a:rPr lang="en-US" sz="2400" dirty="0" err="1"/>
              <a:t>tubercules</a:t>
            </a:r>
            <a:r>
              <a:rPr lang="en-US" sz="2400" dirty="0"/>
              <a:t> and mental </a:t>
            </a:r>
            <a:r>
              <a:rPr lang="en-US" sz="2400" dirty="0" err="1"/>
              <a:t>protruberances</a:t>
            </a: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3505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i="1" dirty="0"/>
              <a:t>   </a:t>
            </a:r>
            <a:r>
              <a:rPr lang="en-US" sz="2800" i="1" dirty="0">
                <a:latin typeface="Andalus" pitchFamily="2" charset="-78"/>
                <a:cs typeface="Andalus" pitchFamily="2" charset="-78"/>
              </a:rPr>
              <a:t>It is therefore a 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keratinized </a:t>
            </a:r>
            <a:r>
              <a:rPr lang="en-US" sz="2800" i="1" dirty="0" err="1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masticatory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 mucosa </a:t>
            </a:r>
            <a:r>
              <a:rPr lang="en-US" sz="2800" i="1" dirty="0">
                <a:latin typeface="Andalus" pitchFamily="2" charset="-78"/>
                <a:cs typeface="Andalus" pitchFamily="2" charset="-78"/>
              </a:rPr>
              <a:t>firmly bound to 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underlying cortical bone </a:t>
            </a:r>
            <a:r>
              <a:rPr lang="en-US" sz="2800" i="1" dirty="0">
                <a:latin typeface="Andalus" pitchFamily="2" charset="-78"/>
                <a:cs typeface="Andalus" pitchFamily="2" charset="-78"/>
              </a:rPr>
              <a:t>through a variable zone of 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connective tissue and </a:t>
            </a:r>
            <a:r>
              <a:rPr lang="en-US" sz="2800" i="1" dirty="0" err="1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submucosa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2800" i="1" dirty="0">
                <a:latin typeface="Andalus" pitchFamily="2" charset="-78"/>
                <a:cs typeface="Andalus" pitchFamily="2" charset="-78"/>
              </a:rPr>
              <a:t>with associated </a:t>
            </a:r>
            <a:r>
              <a:rPr lang="en-US" sz="2800" i="1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muscle attachments </a:t>
            </a:r>
            <a:r>
              <a:rPr lang="en-US" sz="2800" i="1" dirty="0">
                <a:latin typeface="Andalus" pitchFamily="2" charset="-78"/>
                <a:cs typeface="Andalus" pitchFamily="2" charset="-78"/>
              </a:rPr>
              <a:t>that provide the ideal denture bearing tissue.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22586"/>
            <a:ext cx="11049000" cy="47638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u="sng" dirty="0">
                <a:solidFill>
                  <a:srgbClr val="00B050"/>
                </a:solidFill>
              </a:rPr>
              <a:t>MANDIBULAR ANATOMIC CONSIDERATIONS</a:t>
            </a:r>
            <a:endParaRPr lang="en-US" sz="2800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Primary stress bearing regions on mandible include pear shaped pad and the </a:t>
            </a:r>
            <a:r>
              <a:rPr lang="en-US" dirty="0" err="1" smtClean="0"/>
              <a:t>buccal</a:t>
            </a:r>
            <a:r>
              <a:rPr lang="en-US" dirty="0" smtClean="0"/>
              <a:t> shelf.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Buccal</a:t>
            </a:r>
            <a:r>
              <a:rPr lang="en-US" dirty="0" smtClean="0"/>
              <a:t> shelf -primary support area- usually covered by mucosa with an intervening </a:t>
            </a:r>
            <a:r>
              <a:rPr lang="en-US" dirty="0" err="1" smtClean="0"/>
              <a:t>submucous</a:t>
            </a:r>
            <a:r>
              <a:rPr lang="en-US" dirty="0" smtClean="0"/>
              <a:t> layer contains glandular connective tissue &amp; buccinators muscle fibers.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990600"/>
            <a:ext cx="108204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Role of </a:t>
            </a:r>
            <a:r>
              <a:rPr lang="en-US" dirty="0" err="1" smtClean="0"/>
              <a:t>mandibular</a:t>
            </a:r>
            <a:r>
              <a:rPr lang="en-US" dirty="0" smtClean="0"/>
              <a:t> residual ridge crest in support depends on the nature of the ridge and the bone factor. </a:t>
            </a:r>
          </a:p>
          <a:p>
            <a:pPr>
              <a:buNone/>
            </a:pPr>
            <a:r>
              <a:rPr lang="en-US" dirty="0" smtClean="0"/>
              <a:t>      -Patient exhibiting broad, square, well developed residual   </a:t>
            </a:r>
          </a:p>
          <a:p>
            <a:pPr>
              <a:buNone/>
            </a:pPr>
            <a:r>
              <a:rPr lang="en-US" dirty="0" smtClean="0"/>
              <a:t>       ridges covered by firmly bound </a:t>
            </a:r>
            <a:r>
              <a:rPr lang="en-US" dirty="0" err="1" smtClean="0"/>
              <a:t>masticatory</a:t>
            </a:r>
            <a:r>
              <a:rPr lang="en-US" dirty="0" smtClean="0"/>
              <a:t> mucosa plus a </a:t>
            </a:r>
          </a:p>
          <a:p>
            <a:pPr>
              <a:buNone/>
            </a:pPr>
            <a:r>
              <a:rPr lang="en-US" dirty="0" smtClean="0"/>
              <a:t>       favorable intrinsic bone factor may rely on ridges for support. </a:t>
            </a:r>
          </a:p>
          <a:p>
            <a:pPr>
              <a:buNone/>
            </a:pPr>
            <a:r>
              <a:rPr lang="en-US" dirty="0" smtClean="0"/>
              <a:t>      -Generally, the ridge crests are reserved as secondary support  </a:t>
            </a:r>
          </a:p>
          <a:p>
            <a:pPr>
              <a:buNone/>
            </a:pPr>
            <a:r>
              <a:rPr lang="en-US" dirty="0" smtClean="0"/>
              <a:t>       areas. Lack of muscle attachments &amp; presence of </a:t>
            </a:r>
            <a:r>
              <a:rPr lang="en-US" dirty="0" err="1" smtClean="0"/>
              <a:t>cancellous</a:t>
            </a:r>
            <a:r>
              <a:rPr lang="en-US" dirty="0" smtClean="0"/>
              <a:t> bone </a:t>
            </a:r>
          </a:p>
          <a:p>
            <a:pPr>
              <a:buNone/>
            </a:pPr>
            <a:r>
              <a:rPr lang="en-US" dirty="0" smtClean="0"/>
              <a:t>       usually result in </a:t>
            </a:r>
            <a:r>
              <a:rPr lang="en-US" dirty="0" err="1" smtClean="0"/>
              <a:t>resorptive</a:t>
            </a:r>
            <a:r>
              <a:rPr lang="en-US" dirty="0" smtClean="0"/>
              <a:t> changes occurring more rapidly than </a:t>
            </a:r>
          </a:p>
          <a:p>
            <a:pPr>
              <a:buNone/>
            </a:pPr>
            <a:r>
              <a:rPr lang="en-US" dirty="0" smtClean="0"/>
              <a:t>       in the area of primary support.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66901" y="762001"/>
            <a:ext cx="6849836" cy="57150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1744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516273"/>
              </p:ext>
            </p:extLst>
          </p:nvPr>
        </p:nvGraphicFramePr>
        <p:xfrm>
          <a:off x="819807" y="1907627"/>
          <a:ext cx="9162393" cy="3020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8838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3072242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  <a:gridCol w="2751313">
                  <a:extLst>
                    <a:ext uri="{9D8B030D-6E8A-4147-A177-3AD203B41FA5}">
                      <a16:colId xmlns:a16="http://schemas.microsoft.com/office/drawing/2014/main" val="3411213719"/>
                    </a:ext>
                  </a:extLst>
                </a:gridCol>
              </a:tblGrid>
              <a:tr h="4315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Core areas*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Domain</a:t>
                      </a:r>
                      <a:r>
                        <a:rPr lang="en-US" sz="2400" baseline="0" dirty="0" smtClean="0"/>
                        <a:t> **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Category #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Definitions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Cognitive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Must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 Support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Cognitive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Must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577297493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Factors effecting support 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Cognitive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Must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473516487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Conclusion</a:t>
                      </a: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Cognitive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Must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075915108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Take home message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Cognitive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Must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2567339851"/>
                  </a:ext>
                </a:extLst>
              </a:tr>
              <a:tr h="43150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References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Affective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Desired to know </a:t>
                      </a:r>
                      <a:endParaRPr lang="en-US" sz="2400" dirty="0"/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56472967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038351" y="1494094"/>
            <a:ext cx="6800851" cy="334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7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1575" dirty="0"/>
          </a:p>
        </p:txBody>
      </p:sp>
    </p:spTree>
    <p:extLst>
      <p:ext uri="{BB962C8B-B14F-4D97-AF65-F5344CB8AC3E}">
        <p14:creationId xmlns:p14="http://schemas.microsoft.com/office/powerpoint/2010/main" val="332371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09448"/>
            <a:ext cx="11049000" cy="54167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u="sng" dirty="0">
                <a:solidFill>
                  <a:srgbClr val="00B050"/>
                </a:solidFill>
              </a:rPr>
              <a:t>MAXILLARY ANATOMIC CONSIDERATIONS</a:t>
            </a:r>
            <a:endParaRPr lang="en-US" sz="3600" dirty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In the maxillae the horizontal portion of the hard palate lateral to the midline </a:t>
            </a:r>
            <a:r>
              <a:rPr lang="en-US" sz="2400" dirty="0" err="1"/>
              <a:t>raphe</a:t>
            </a:r>
            <a:r>
              <a:rPr lang="en-US" sz="2400" dirty="0"/>
              <a:t> -provide primary support.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Crest of ridge also important in denture support. The soft tissue is often thick, keratinized, and firmly bound to the </a:t>
            </a:r>
            <a:r>
              <a:rPr lang="en-US" sz="2400" dirty="0" err="1"/>
              <a:t>periosteum</a:t>
            </a:r>
            <a:r>
              <a:rPr lang="en-US" sz="2400" dirty="0"/>
              <a:t> &amp; underlying bone.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Remaining facial slopes - not essential in denture support. </a:t>
            </a:r>
            <a:r>
              <a:rPr lang="en-US" sz="2400" dirty="0" err="1"/>
              <a:t>Nonkeratinized</a:t>
            </a:r>
            <a:r>
              <a:rPr lang="en-US" sz="2400" dirty="0"/>
              <a:t> alveolar mucosa cannot tolerate functional stresses, and the inclined surface would provide little resistance to vertical base movement.</a:t>
            </a:r>
          </a:p>
          <a:p>
            <a:pPr>
              <a:buNone/>
            </a:pPr>
            <a:r>
              <a:rPr lang="en-US" sz="2400" b="1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10820400" cy="5029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u="sng" dirty="0" smtClean="0"/>
              <a:t>RELIEF REGIONS</a:t>
            </a:r>
          </a:p>
          <a:p>
            <a:pPr algn="ctr">
              <a:buNone/>
            </a:pPr>
            <a:endParaRPr lang="en-US" sz="1800" dirty="0"/>
          </a:p>
          <a:p>
            <a:pPr>
              <a:buFont typeface="Wingdings" pitchFamily="2" charset="2"/>
              <a:buChar char="Ø"/>
            </a:pPr>
            <a:r>
              <a:rPr lang="en-US" sz="2200" dirty="0"/>
              <a:t>First, tissues susceptible to </a:t>
            </a:r>
            <a:r>
              <a:rPr lang="en-US" sz="2200" dirty="0" err="1"/>
              <a:t>resorption</a:t>
            </a:r>
            <a:r>
              <a:rPr lang="en-US" sz="2200" dirty="0"/>
              <a:t> should not be subjected to functional pressures -some maxillary and most </a:t>
            </a:r>
            <a:r>
              <a:rPr lang="en-US" sz="2200" dirty="0" err="1"/>
              <a:t>mandibular</a:t>
            </a:r>
            <a:r>
              <a:rPr lang="en-US" sz="2200" dirty="0"/>
              <a:t> ridge crests.</a:t>
            </a:r>
          </a:p>
          <a:p>
            <a:pPr>
              <a:buNone/>
            </a:pPr>
            <a:endParaRPr lang="en-US" sz="2200" dirty="0"/>
          </a:p>
          <a:p>
            <a:pPr>
              <a:buFont typeface="Wingdings" pitchFamily="2" charset="2"/>
              <a:buChar char="Ø"/>
            </a:pPr>
            <a:r>
              <a:rPr lang="en-US" sz="2200" dirty="0"/>
              <a:t> Second are those regions that have a thin mucosa directly over hard cortical bone- palatal midline </a:t>
            </a:r>
            <a:r>
              <a:rPr lang="en-US" sz="2200" dirty="0" err="1"/>
              <a:t>raphe</a:t>
            </a:r>
            <a:r>
              <a:rPr lang="en-US" sz="2200" dirty="0"/>
              <a:t>, </a:t>
            </a:r>
            <a:r>
              <a:rPr lang="en-US" sz="2200" dirty="0" err="1"/>
              <a:t>tori</a:t>
            </a:r>
            <a:r>
              <a:rPr lang="en-US" sz="2200" dirty="0"/>
              <a:t> and </a:t>
            </a:r>
            <a:r>
              <a:rPr lang="en-US" sz="2200" dirty="0" err="1"/>
              <a:t>exostoses</a:t>
            </a:r>
            <a:r>
              <a:rPr lang="en-US" sz="2200" dirty="0"/>
              <a:t> &amp; the lingual surface of the mandible, especially the </a:t>
            </a:r>
            <a:r>
              <a:rPr lang="en-US" sz="2200" dirty="0" err="1"/>
              <a:t>mylohyoid</a:t>
            </a:r>
            <a:r>
              <a:rPr lang="en-US" sz="2200" dirty="0"/>
              <a:t> ridge.</a:t>
            </a:r>
          </a:p>
          <a:p>
            <a:pPr>
              <a:buNone/>
            </a:pPr>
            <a:endParaRPr lang="en-US" sz="2200" dirty="0"/>
          </a:p>
          <a:p>
            <a:pPr>
              <a:buFont typeface="Wingdings" pitchFamily="2" charset="2"/>
              <a:buChar char="Ø"/>
            </a:pPr>
            <a:r>
              <a:rPr lang="en-US" sz="2200" dirty="0"/>
              <a:t>Third are those regions of mucosa overlying neurovascular bundles such as the incisive papilla and mental foramen. </a:t>
            </a:r>
          </a:p>
          <a:p>
            <a:pPr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/>
              <a:t>   </a:t>
            </a:r>
            <a:r>
              <a:rPr lang="en-US" sz="2200" i="1" dirty="0"/>
              <a:t>Should be recorded at rest or relieved according to the techniques used. </a:t>
            </a:r>
          </a:p>
          <a:p>
            <a:pPr>
              <a:buNone/>
            </a:pPr>
            <a:endParaRPr lang="en-US" sz="2200" dirty="0"/>
          </a:p>
          <a:p>
            <a:pPr>
              <a:buNone/>
            </a:pPr>
            <a:r>
              <a:rPr lang="en-US" sz="2000" b="1" u="sng" dirty="0"/>
              <a:t/>
            </a:r>
            <a:br>
              <a:rPr lang="en-US" sz="2000" b="1" u="sng" dirty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7391400" cy="808038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CONCLUSION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108204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dirty="0" smtClean="0"/>
              <a:t>For a denture to carry out its function well, it  is obvious that it must have good retention, stability support. 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dirty="0" smtClean="0"/>
              <a:t>These properties are closely interlinked and usually complement each other and the factors that contribute these properties are highly interrelated.</a:t>
            </a:r>
          </a:p>
          <a:p>
            <a:pPr>
              <a:lnSpc>
                <a:spcPct val="120000"/>
              </a:lnSpc>
              <a:buNone/>
            </a:pPr>
            <a:endParaRPr lang="en-US" dirty="0" smtClean="0"/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n-US" dirty="0" smtClean="0"/>
              <a:t>The dentist must have a good knowledge of the denture environment &amp;biomechanical factors in order to provide the best chances for success.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10972800" cy="4572000"/>
          </a:xfrm>
        </p:spPr>
        <p:txBody>
          <a:bodyPr/>
          <a:lstStyle/>
          <a:p>
            <a:r>
              <a:rPr lang="en-US" dirty="0" smtClean="0"/>
              <a:t>Understanding the factors of support is very important in better distribution of load.</a:t>
            </a:r>
          </a:p>
          <a:p>
            <a:r>
              <a:rPr lang="en-US" dirty="0" smtClean="0"/>
              <a:t>Proper placement and distribution of  load on stress bearing area helps in successful of dentures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957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685801"/>
            <a:ext cx="3886200" cy="630621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bg2">
                    <a:lumMod val="50000"/>
                  </a:schemeClr>
                </a:solidFill>
              </a:rPr>
              <a:t>REFERENCES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39614"/>
            <a:ext cx="10744200" cy="2627586"/>
          </a:xfrm>
        </p:spPr>
        <p:txBody>
          <a:bodyPr anchor="ctr">
            <a:noAutofit/>
          </a:bodyPr>
          <a:lstStyle/>
          <a:p>
            <a:pPr>
              <a:buNone/>
            </a:pPr>
            <a:r>
              <a:rPr lang="en-US" sz="2200" dirty="0" err="1"/>
              <a:t>Zarb</a:t>
            </a:r>
            <a:r>
              <a:rPr lang="en-US" sz="2200" dirty="0"/>
              <a:t> A.G. </a:t>
            </a:r>
            <a:r>
              <a:rPr lang="en-US" sz="2200" dirty="0" err="1"/>
              <a:t>Bolender</a:t>
            </a:r>
            <a:r>
              <a:rPr lang="en-US" sz="2200" dirty="0"/>
              <a:t> L.C</a:t>
            </a:r>
            <a:r>
              <a:rPr lang="en-US" sz="2200" b="1" dirty="0"/>
              <a:t>  </a:t>
            </a:r>
            <a:r>
              <a:rPr lang="en-US" sz="2200" dirty="0"/>
              <a:t>Boucher’s </a:t>
            </a:r>
            <a:r>
              <a:rPr lang="en-US" sz="2200" b="1" dirty="0"/>
              <a:t> </a:t>
            </a:r>
            <a:r>
              <a:rPr lang="en-US" sz="2200" dirty="0" err="1"/>
              <a:t>Prosthodontic</a:t>
            </a:r>
            <a:r>
              <a:rPr lang="en-US" sz="2200" dirty="0"/>
              <a:t> treatment for edentulous patients 12</a:t>
            </a:r>
            <a:r>
              <a:rPr lang="en-US" sz="2200" baseline="30000" dirty="0"/>
              <a:t>th</a:t>
            </a:r>
            <a:r>
              <a:rPr lang="en-US" sz="2200" dirty="0"/>
              <a:t> edition.</a:t>
            </a:r>
          </a:p>
          <a:p>
            <a:pPr lvl="0"/>
            <a:r>
              <a:rPr lang="en-US" sz="2200" dirty="0"/>
              <a:t>Arthur R.F. Complete denture stability related to tooth position. J. </a:t>
            </a:r>
            <a:r>
              <a:rPr lang="en-US" sz="2200" dirty="0" err="1"/>
              <a:t>Prosthet</a:t>
            </a:r>
            <a:r>
              <a:rPr lang="en-US" sz="2200" dirty="0"/>
              <a:t>. Dent. 1961; 11: 1031-37.</a:t>
            </a:r>
          </a:p>
          <a:p>
            <a:pPr>
              <a:buNone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Suggestive reading</a:t>
            </a:r>
            <a:endParaRPr lang="en-US" dirty="0"/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533400" y="1797269"/>
            <a:ext cx="11201400" cy="3384331"/>
          </a:xfrm>
        </p:spPr>
        <p:txBody>
          <a:bodyPr>
            <a:normAutofit/>
          </a:bodyPr>
          <a:lstStyle/>
          <a:p>
            <a:r>
              <a:rPr lang="en-US" sz="2000" dirty="0"/>
              <a:t>A contemporary review of the factors involved in complete denture retention, stability, and support.  Part 1: retention  T. E. Jacobson, A.J. </a:t>
            </a:r>
            <a:r>
              <a:rPr lang="en-US" sz="2000" dirty="0" err="1"/>
              <a:t>Krol</a:t>
            </a:r>
            <a:r>
              <a:rPr lang="en-US" sz="2000" dirty="0"/>
              <a:t>. JPD 1983, 49:5-15.</a:t>
            </a:r>
          </a:p>
          <a:p>
            <a:r>
              <a:rPr lang="en-US" sz="2000" dirty="0"/>
              <a:t> T.E. JACOBSON and J. KROLL :A contemporary review of the factors involved in the complete dentures. J PROSTHET DENT 49:2,1983.</a:t>
            </a:r>
          </a:p>
          <a:p>
            <a:pPr>
              <a:spcBef>
                <a:spcPct val="50000"/>
              </a:spcBef>
              <a:buSzTx/>
            </a:pPr>
            <a:r>
              <a:rPr lang="en-US" sz="2000" dirty="0"/>
              <a:t>A contemporary review of the factors involved in complete dentures. Part 3 support. </a:t>
            </a:r>
            <a:r>
              <a:rPr lang="en-US" sz="2000" b="1" dirty="0"/>
              <a:t>J P D 1983; 49</a:t>
            </a:r>
            <a:r>
              <a:rPr lang="en-US" sz="2000" dirty="0"/>
              <a:t>(3) </a:t>
            </a:r>
            <a:r>
              <a:rPr lang="en-US" sz="2000" b="1" dirty="0"/>
              <a:t>; 306 - 313</a:t>
            </a:r>
          </a:p>
          <a:p>
            <a:r>
              <a:rPr lang="en-US" sz="2000" dirty="0"/>
              <a:t>FRIEDMAN.S.: Edentulous impression procedures for maximum retention and stability. J PROSTHET DENT 7:14,1957.</a:t>
            </a:r>
          </a:p>
          <a:p>
            <a:r>
              <a:rPr lang="en-US" sz="2000" dirty="0"/>
              <a:t>BECKER C.M et.al, :</a:t>
            </a:r>
            <a:r>
              <a:rPr lang="en-US" sz="2000" dirty="0" err="1"/>
              <a:t>Lingualized</a:t>
            </a:r>
            <a:r>
              <a:rPr lang="en-US" sz="2000" dirty="0"/>
              <a:t> occlusion for removable prosthodontics. J PROSTHET DENT 38:601,1977.</a:t>
            </a:r>
          </a:p>
          <a:p>
            <a:endParaRPr lang="en-US" sz="2000" dirty="0" smtClean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Questions for assignment</a:t>
            </a:r>
            <a:endParaRPr lang="en-US" dirty="0"/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Long questions          10x2=20</a:t>
            </a:r>
          </a:p>
          <a:p>
            <a:r>
              <a:rPr lang="en-US" dirty="0" smtClean="0"/>
              <a:t>Elaborate Factors responsible for support in detail ?</a:t>
            </a:r>
          </a:p>
          <a:p>
            <a:r>
              <a:rPr lang="en-US" dirty="0" smtClean="0"/>
              <a:t>Describe the considerations for stability in complete denture prosthesis?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Short notes         5  x3=15   </a:t>
            </a:r>
            <a:r>
              <a:rPr lang="en-US" dirty="0" smtClean="0"/>
              <a:t>          </a:t>
            </a:r>
          </a:p>
          <a:p>
            <a:r>
              <a:rPr lang="en-US" dirty="0" smtClean="0"/>
              <a:t>Define Stability and support?</a:t>
            </a:r>
          </a:p>
          <a:p>
            <a:r>
              <a:rPr lang="en-US" dirty="0" smtClean="0"/>
              <a:t>What is snow shoe principle?</a:t>
            </a:r>
          </a:p>
          <a:p>
            <a:r>
              <a:rPr lang="en-US" dirty="0" smtClean="0"/>
              <a:t>Short note on </a:t>
            </a:r>
            <a:r>
              <a:rPr lang="en-US" dirty="0" err="1" smtClean="0"/>
              <a:t>Modiolus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Yadav\Pictures\New pictures\028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24001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0" y="4343401"/>
            <a:ext cx="601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524000"/>
            <a:ext cx="7866888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PRINCIPLES AND OBJECTIVE OF IMPRESSION MAKING</a:t>
            </a:r>
          </a:p>
          <a:p>
            <a:r>
              <a:rPr lang="en-US" dirty="0" smtClean="0"/>
              <a:t>SUPPORT</a:t>
            </a:r>
          </a:p>
          <a:p>
            <a:pPr>
              <a:buNone/>
            </a:pPr>
            <a:r>
              <a:rPr lang="en-US" dirty="0" smtClean="0"/>
              <a:t>          Types of Support</a:t>
            </a:r>
          </a:p>
          <a:p>
            <a:pPr>
              <a:buNone/>
            </a:pPr>
            <a:r>
              <a:rPr lang="en-US" dirty="0" smtClean="0"/>
              <a:t>          Nature of Supporting tissue</a:t>
            </a:r>
          </a:p>
          <a:p>
            <a:pPr>
              <a:buNone/>
            </a:pPr>
            <a:r>
              <a:rPr lang="en-US" dirty="0" smtClean="0"/>
              <a:t>          Anatomical consideration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REFERENCES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1524000"/>
            <a:ext cx="7315200" cy="13716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2514600"/>
            <a:ext cx="7620000" cy="3352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recognition, understanding and incorporation of certain, mechanical, biologic and physical factors are necessary to ensure optimal complete denture treatment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10896600" cy="990600"/>
          </a:xfrm>
        </p:spPr>
        <p:txBody>
          <a:bodyPr>
            <a:noAutofit/>
          </a:bodyPr>
          <a:lstStyle/>
          <a:p>
            <a:r>
              <a:rPr lang="en-US" sz="2800" dirty="0"/>
              <a:t>These factors are determinants that promote the properties of retention stability and support in the finished prosthesis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76400"/>
            <a:ext cx="8382000" cy="4543097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1905000"/>
            <a:ext cx="25146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Biological factors</a:t>
            </a:r>
          </a:p>
          <a:p>
            <a:r>
              <a:rPr lang="en-US" dirty="0"/>
              <a:t>Physical factors</a:t>
            </a:r>
          </a:p>
          <a:p>
            <a:r>
              <a:rPr lang="en-US" dirty="0"/>
              <a:t>Mechanical factors</a:t>
            </a:r>
          </a:p>
        </p:txBody>
      </p:sp>
      <p:sp>
        <p:nvSpPr>
          <p:cNvPr id="7" name="Arc 6"/>
          <p:cNvSpPr/>
          <p:nvPr/>
        </p:nvSpPr>
        <p:spPr>
          <a:xfrm flipH="1">
            <a:off x="4343400" y="2438400"/>
            <a:ext cx="990600" cy="1143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>
            <a:off x="6934200" y="2514600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15" name="AutoShape 3"/>
          <p:cNvSpPr>
            <a:spLocks noChangeShapeType="1"/>
          </p:cNvSpPr>
          <p:nvPr/>
        </p:nvSpPr>
        <p:spPr bwMode="auto">
          <a:xfrm>
            <a:off x="4343400" y="3276601"/>
            <a:ext cx="0" cy="276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3" name="AutoShape 1"/>
          <p:cNvSpPr>
            <a:spLocks noChangeShapeType="1"/>
          </p:cNvSpPr>
          <p:nvPr/>
        </p:nvSpPr>
        <p:spPr bwMode="auto">
          <a:xfrm>
            <a:off x="7924800" y="3276600"/>
            <a:ext cx="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1524001" y="3091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3429000" y="3048001"/>
            <a:ext cx="50048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retention                 stability                   support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5635778" y="318702"/>
            <a:ext cx="9204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6020594" y="3505200"/>
            <a:ext cx="3040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19" name="AutoShape 7"/>
          <p:cNvSpPr>
            <a:spLocks noChangeShapeType="1"/>
          </p:cNvSpPr>
          <p:nvPr/>
        </p:nvSpPr>
        <p:spPr bwMode="auto">
          <a:xfrm>
            <a:off x="4267201" y="4419601"/>
            <a:ext cx="1095375" cy="4667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0" name="AutoShape 8"/>
          <p:cNvSpPr>
            <a:spLocks noChangeShapeType="1"/>
          </p:cNvSpPr>
          <p:nvPr/>
        </p:nvSpPr>
        <p:spPr bwMode="auto">
          <a:xfrm flipH="1">
            <a:off x="7315201" y="4495801"/>
            <a:ext cx="757237" cy="4095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1" name="AutoShape 9"/>
          <p:cNvSpPr>
            <a:spLocks noChangeShapeType="1"/>
          </p:cNvSpPr>
          <p:nvPr/>
        </p:nvSpPr>
        <p:spPr bwMode="auto">
          <a:xfrm>
            <a:off x="6248400" y="4343401"/>
            <a:ext cx="0" cy="2952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5334000" y="4648200"/>
            <a:ext cx="1981200" cy="838200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Prosthesis success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123" name="Rectangle 11"/>
          <p:cNvSpPr>
            <a:spLocks noChangeArrowheads="1"/>
          </p:cNvSpPr>
          <p:nvPr/>
        </p:nvSpPr>
        <p:spPr bwMode="auto">
          <a:xfrm>
            <a:off x="2971800" y="3657600"/>
            <a:ext cx="792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Psychologic                     Physiologic                   longevity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               </a:t>
            </a:r>
          </a:p>
        </p:txBody>
      </p:sp>
      <p:sp>
        <p:nvSpPr>
          <p:cNvPr id="90125" name="Rectangle 13"/>
          <p:cNvSpPr>
            <a:spLocks noChangeArrowheads="1"/>
          </p:cNvSpPr>
          <p:nvPr/>
        </p:nvSpPr>
        <p:spPr bwMode="auto">
          <a:xfrm>
            <a:off x="2971800" y="3657601"/>
            <a:ext cx="533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  <a:r>
              <a:rPr lang="en-US" sz="1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comfort                              comfort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905000" y="381000"/>
            <a:ext cx="8547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Retention, support &amp;stability are important for success.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69824222"/>
              </p:ext>
            </p:extLst>
          </p:nvPr>
        </p:nvGraphicFramePr>
        <p:xfrm>
          <a:off x="1143000" y="1905000"/>
          <a:ext cx="8839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038600" y="1371600"/>
            <a:ext cx="1905000" cy="609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Psychological comfort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905000" y="4876800"/>
            <a:ext cx="1676400" cy="685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Physiologic comfort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534400" y="4953000"/>
            <a:ext cx="1600200" cy="609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Longevity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108204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The objectives of an impression are to provide</a:t>
            </a:r>
            <a:r>
              <a:rPr lang="en-US" sz="2800" b="1" dirty="0"/>
              <a:t>:</a:t>
            </a:r>
            <a:r>
              <a:rPr lang="en-US" sz="2800" dirty="0"/>
              <a:t> (given by </a:t>
            </a:r>
            <a:r>
              <a:rPr lang="en-US" sz="2800" cap="all" dirty="0" err="1"/>
              <a:t>winkler</a:t>
            </a:r>
            <a:r>
              <a:rPr lang="en-US" sz="3200" cap="all" dirty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339499"/>
              </p:ext>
            </p:extLst>
          </p:nvPr>
        </p:nvGraphicFramePr>
        <p:xfrm>
          <a:off x="1981200" y="1447800"/>
          <a:ext cx="84772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7150"/>
            <a:ext cx="7772400" cy="1143000"/>
          </a:xfrm>
        </p:spPr>
        <p:txBody>
          <a:bodyPr/>
          <a:lstStyle/>
          <a:p>
            <a:pPr algn="l">
              <a:defRPr/>
            </a:pPr>
            <a:r>
              <a:rPr lang="en-US" sz="3600"/>
              <a:t>SUPPORT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50883"/>
            <a:ext cx="10896600" cy="387831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resistance to vertical forces of mastication and to </a:t>
            </a:r>
            <a:r>
              <a:rPr lang="en-US" sz="3200" dirty="0" err="1" smtClean="0"/>
              <a:t>occlusal</a:t>
            </a:r>
            <a:r>
              <a:rPr lang="en-US" sz="3200" dirty="0" smtClean="0"/>
              <a:t> or other forces applied in the direction towards the basal seat.                                             </a:t>
            </a:r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(GPT 8)</a:t>
            </a:r>
            <a:endParaRPr lang="en-US" sz="3200" dirty="0" smtClean="0"/>
          </a:p>
          <a:p>
            <a:pPr>
              <a:buFontTx/>
              <a:buNone/>
            </a:pPr>
            <a:r>
              <a:rPr lang="en-U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According to Boucher, </a:t>
            </a:r>
          </a:p>
          <a:p>
            <a:r>
              <a:rPr lang="en-US" sz="3200" dirty="0" smtClean="0">
                <a:solidFill>
                  <a:schemeClr val="accent1"/>
                </a:solidFill>
              </a:rPr>
              <a:t>Support is the resistance of a denture to the vertical components of mastication and to </a:t>
            </a:r>
            <a:r>
              <a:rPr lang="en-US" sz="3200" dirty="0" err="1" smtClean="0">
                <a:solidFill>
                  <a:schemeClr val="accent1"/>
                </a:solidFill>
              </a:rPr>
              <a:t>occlusal</a:t>
            </a:r>
            <a:r>
              <a:rPr lang="en-US" sz="3200" dirty="0" smtClean="0">
                <a:solidFill>
                  <a:schemeClr val="accent1"/>
                </a:solidFill>
              </a:rPr>
              <a:t> or other forces applied in a direction towards the basal seat.</a:t>
            </a:r>
          </a:p>
          <a:p>
            <a:endParaRPr lang="en-US" sz="3200" dirty="0" smtClean="0">
              <a:solidFill>
                <a:schemeClr val="accent1"/>
              </a:solidFill>
            </a:endParaRPr>
          </a:p>
          <a:p>
            <a:endParaRPr lang="en-US" sz="32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retentionstability-support-in-dentures-dental-implant-courses-by-indian-dental-academy-58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57201"/>
            <a:ext cx="11201400" cy="58719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1592</TotalTime>
  <Words>1373</Words>
  <Application>Microsoft Office PowerPoint</Application>
  <PresentationFormat>Widescreen</PresentationFormat>
  <Paragraphs>187</Paragraphs>
  <Slides>27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Andalus</vt:lpstr>
      <vt:lpstr>Arial</vt:lpstr>
      <vt:lpstr>Calibri</vt:lpstr>
      <vt:lpstr>Franklin Gothic Book</vt:lpstr>
      <vt:lpstr>Perpetua</vt:lpstr>
      <vt:lpstr>Times New Roman</vt:lpstr>
      <vt:lpstr>Wingdings</vt:lpstr>
      <vt:lpstr>Wingdings 2</vt:lpstr>
      <vt:lpstr>Equity</vt:lpstr>
      <vt:lpstr>PowerPoint Presentation</vt:lpstr>
      <vt:lpstr>Specific learning Objectives </vt:lpstr>
      <vt:lpstr>Contents</vt:lpstr>
      <vt:lpstr>INTRODUCTION </vt:lpstr>
      <vt:lpstr>These factors are determinants that promote the properties of retention stability and support in the finished prosthesis</vt:lpstr>
      <vt:lpstr>PowerPoint Presentation</vt:lpstr>
      <vt:lpstr>The objectives of an impression are to provide: (given by winkler)</vt:lpstr>
      <vt:lpstr>SUPPORT </vt:lpstr>
      <vt:lpstr>PowerPoint Presentation</vt:lpstr>
      <vt:lpstr>PowerPoint Presentation</vt:lpstr>
      <vt:lpstr>Effective support is realized when </vt:lpstr>
      <vt:lpstr>Snow shoe principle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Take Home message</vt:lpstr>
      <vt:lpstr>REFERENCES</vt:lpstr>
      <vt:lpstr>Suggestive reading</vt:lpstr>
      <vt:lpstr>Questions for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Akanksha</dc:creator>
  <cp:lastModifiedBy>Hp</cp:lastModifiedBy>
  <cp:revision>31</cp:revision>
  <dcterms:created xsi:type="dcterms:W3CDTF">2018-03-31T04:51:37Z</dcterms:created>
  <dcterms:modified xsi:type="dcterms:W3CDTF">2023-03-05T19:07:02Z</dcterms:modified>
</cp:coreProperties>
</file>